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0" r:id="rId6"/>
    <p:sldId id="272" r:id="rId7"/>
    <p:sldId id="261" r:id="rId8"/>
    <p:sldId id="259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E3"/>
    <a:srgbClr val="E3E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3" autoAdjust="0"/>
    <p:restoredTop sz="74074" autoAdjust="0"/>
  </p:normalViewPr>
  <p:slideViewPr>
    <p:cSldViewPr>
      <p:cViewPr varScale="1">
        <p:scale>
          <a:sx n="61" d="100"/>
          <a:sy n="61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0406C-3076-4CFC-9DE0-70781D528F36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2F89-A255-47AE-A535-63675A96254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12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2F89-A255-47AE-A535-63675A96254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711E-7A7D-4770-8421-92D2E2B0459B}" type="datetimeFigureOut">
              <a:rPr lang="fr-FR" smtClean="0"/>
              <a:pPr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793B-8814-4DAD-A82C-C31320B0477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184576"/>
          </a:xfrm>
        </p:spPr>
        <p:txBody>
          <a:bodyPr>
            <a:noAutofit/>
          </a:bodyPr>
          <a:lstStyle/>
          <a:p>
            <a:pPr algn="l"/>
            <a:r>
              <a:rPr lang="fr-FR" sz="1600" dirty="0" smtClean="0"/>
              <a:t>[    3.483301] scsi2 : ioc0: LSI53C1030 B0, </a:t>
            </a:r>
            <a:r>
              <a:rPr lang="fr-FR" sz="1600" dirty="0" err="1" smtClean="0"/>
              <a:t>FwRev</a:t>
            </a:r>
            <a:r>
              <a:rPr lang="fr-FR" sz="1600" dirty="0" smtClean="0"/>
              <a:t>=01032920h, Ports=1, </a:t>
            </a:r>
            <a:r>
              <a:rPr lang="fr-FR" sz="1600" dirty="0" err="1" smtClean="0"/>
              <a:t>MaxQ</a:t>
            </a:r>
            <a:r>
              <a:rPr lang="fr-FR" sz="1600" dirty="0" smtClean="0"/>
              <a:t>=128, IRQ=17</a:t>
            </a:r>
          </a:p>
          <a:p>
            <a:pPr algn="l"/>
            <a:r>
              <a:rPr lang="fr-FR" sz="1600" dirty="0" smtClean="0"/>
              <a:t>[    3.484223] pcnet32: pcnet32.c:v1.35 21.Apr.2008 tsbogend@alpha.franken.de</a:t>
            </a:r>
          </a:p>
          <a:p>
            <a:pPr algn="l"/>
            <a:r>
              <a:rPr lang="fr-FR" sz="1600" dirty="0" smtClean="0"/>
              <a:t>[    3.596378] </a:t>
            </a:r>
            <a:r>
              <a:rPr lang="fr-FR" sz="1600" dirty="0" err="1" smtClean="0"/>
              <a:t>scsi</a:t>
            </a:r>
            <a:r>
              <a:rPr lang="fr-FR" sz="1600" dirty="0" smtClean="0"/>
              <a:t> 2:0:0:0: Direct-Access     </a:t>
            </a:r>
            <a:r>
              <a:rPr lang="fr-FR" sz="1600" dirty="0" err="1" smtClean="0"/>
              <a:t>VMware</a:t>
            </a:r>
            <a:r>
              <a:rPr lang="fr-FR" sz="1600" dirty="0" smtClean="0"/>
              <a:t>,  </a:t>
            </a:r>
            <a:r>
              <a:rPr lang="fr-FR" sz="1600" dirty="0" err="1" smtClean="0"/>
              <a:t>VMware</a:t>
            </a:r>
            <a:r>
              <a:rPr lang="fr-FR" sz="1600" dirty="0" smtClean="0"/>
              <a:t> Virtual S 1.0  PQ: 0 ANSI: 2</a:t>
            </a:r>
          </a:p>
          <a:p>
            <a:pPr algn="l"/>
            <a:r>
              <a:rPr lang="fr-FR" sz="1600" dirty="0" smtClean="0"/>
              <a:t>[    3.596544] </a:t>
            </a:r>
            <a:r>
              <a:rPr lang="fr-FR" sz="1600" dirty="0" err="1" smtClean="0"/>
              <a:t>scsi</a:t>
            </a:r>
            <a:r>
              <a:rPr lang="fr-FR" sz="1600" dirty="0" smtClean="0"/>
              <a:t> target2:0:0: </a:t>
            </a:r>
            <a:r>
              <a:rPr lang="fr-FR" sz="1600" dirty="0" err="1" smtClean="0"/>
              <a:t>Beginning</a:t>
            </a:r>
            <a:r>
              <a:rPr lang="fr-FR" sz="1600" dirty="0" smtClean="0"/>
              <a:t> Domain Validation</a:t>
            </a:r>
          </a:p>
          <a:p>
            <a:pPr algn="l"/>
            <a:r>
              <a:rPr lang="fr-FR" sz="1600" dirty="0" smtClean="0"/>
              <a:t>[    3.596709] </a:t>
            </a:r>
            <a:r>
              <a:rPr lang="fr-FR" sz="1600" dirty="0" err="1" smtClean="0"/>
              <a:t>scsi</a:t>
            </a:r>
            <a:r>
              <a:rPr lang="fr-FR" sz="1600" dirty="0" smtClean="0"/>
              <a:t> target2:0:0: Domain Validation </a:t>
            </a:r>
            <a:r>
              <a:rPr lang="fr-FR" sz="1600" dirty="0" err="1" smtClean="0"/>
              <a:t>skipping</a:t>
            </a:r>
            <a:r>
              <a:rPr lang="fr-FR" sz="1600" dirty="0" smtClean="0"/>
              <a:t> </a:t>
            </a:r>
            <a:r>
              <a:rPr lang="fr-FR" sz="1600" dirty="0" err="1" smtClean="0"/>
              <a:t>write</a:t>
            </a:r>
            <a:r>
              <a:rPr lang="fr-FR" sz="1600" dirty="0" smtClean="0"/>
              <a:t> tests</a:t>
            </a:r>
          </a:p>
          <a:p>
            <a:pPr algn="l"/>
            <a:r>
              <a:rPr lang="fr-FR" sz="1600" dirty="0" smtClean="0"/>
              <a:t>[    3.596874] </a:t>
            </a:r>
            <a:r>
              <a:rPr lang="fr-FR" sz="1600" dirty="0" err="1" smtClean="0"/>
              <a:t>scsi</a:t>
            </a:r>
            <a:r>
              <a:rPr lang="fr-FR" sz="1600" dirty="0" smtClean="0"/>
              <a:t> target2:0:0: </a:t>
            </a:r>
            <a:r>
              <a:rPr lang="fr-FR" sz="1600" dirty="0" err="1" smtClean="0"/>
              <a:t>Ending</a:t>
            </a:r>
            <a:r>
              <a:rPr lang="fr-FR" sz="1600" dirty="0" smtClean="0"/>
              <a:t> Domain Validation</a:t>
            </a:r>
          </a:p>
          <a:p>
            <a:pPr algn="l"/>
            <a:r>
              <a:rPr lang="fr-FR" sz="1600" dirty="0" smtClean="0"/>
              <a:t>[    3.597039] </a:t>
            </a:r>
            <a:r>
              <a:rPr lang="fr-FR" sz="1600" dirty="0" err="1" smtClean="0"/>
              <a:t>scsi</a:t>
            </a:r>
            <a:r>
              <a:rPr lang="fr-FR" sz="1600" dirty="0" smtClean="0"/>
              <a:t> target2:0:0: FAST-40 WIDE SCSI 80.0 MB/s ST (25 ns, offset 127)</a:t>
            </a:r>
          </a:p>
          <a:p>
            <a:pPr algn="l"/>
            <a:r>
              <a:rPr lang="fr-FR" sz="1600" dirty="0" smtClean="0"/>
              <a:t>[    3.603477]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41943040 512-</a:t>
            </a:r>
            <a:r>
              <a:rPr lang="fr-FR" sz="1600" dirty="0" err="1" smtClean="0"/>
              <a:t>byte</a:t>
            </a:r>
            <a:r>
              <a:rPr lang="fr-FR" sz="1600" dirty="0" smtClean="0"/>
              <a:t> </a:t>
            </a:r>
            <a:r>
              <a:rPr lang="fr-FR" sz="1600" dirty="0" err="1" smtClean="0"/>
              <a:t>logical</a:t>
            </a:r>
            <a:r>
              <a:rPr lang="fr-FR" sz="1600" dirty="0" smtClean="0"/>
              <a:t> blocks: (21.4 GB/20.0 </a:t>
            </a:r>
            <a:r>
              <a:rPr lang="fr-FR" sz="1600" dirty="0" err="1" smtClean="0"/>
              <a:t>GiB</a:t>
            </a:r>
            <a:r>
              <a:rPr lang="fr-FR" sz="1600" dirty="0" smtClean="0"/>
              <a:t>)</a:t>
            </a:r>
          </a:p>
          <a:p>
            <a:pPr algn="l"/>
            <a:r>
              <a:rPr lang="fr-FR" sz="1600" dirty="0" smtClean="0"/>
              <a:t>[    3.603642]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</a:t>
            </a:r>
            <a:r>
              <a:rPr lang="fr-FR" sz="1600" dirty="0" err="1" smtClean="0"/>
              <a:t>Write</a:t>
            </a:r>
            <a:r>
              <a:rPr lang="fr-FR" sz="1600" dirty="0" smtClean="0"/>
              <a:t> </a:t>
            </a:r>
            <a:r>
              <a:rPr lang="fr-FR" sz="1600" dirty="0" err="1" smtClean="0"/>
              <a:t>Protect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off</a:t>
            </a:r>
          </a:p>
          <a:p>
            <a:pPr algn="l"/>
            <a:r>
              <a:rPr lang="fr-FR" sz="1600" dirty="0" smtClean="0"/>
              <a:t>[    3.603807]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Mode </a:t>
            </a:r>
            <a:r>
              <a:rPr lang="fr-FR" sz="1600" dirty="0" err="1" smtClean="0"/>
              <a:t>Sense</a:t>
            </a:r>
            <a:r>
              <a:rPr lang="fr-FR" sz="1600" dirty="0" smtClean="0"/>
              <a:t>: 61 00 </a:t>
            </a:r>
            <a:r>
              <a:rPr lang="fr-FR" sz="1600" dirty="0" err="1" smtClean="0"/>
              <a:t>00</a:t>
            </a:r>
            <a:r>
              <a:rPr lang="fr-FR" sz="1600" dirty="0" smtClean="0"/>
              <a:t> </a:t>
            </a:r>
            <a:r>
              <a:rPr lang="fr-FR" sz="1600" dirty="0" err="1" smtClean="0"/>
              <a:t>00</a:t>
            </a:r>
            <a:endParaRPr lang="fr-FR" sz="1600" dirty="0" smtClean="0"/>
          </a:p>
          <a:p>
            <a:pPr algn="l"/>
            <a:r>
              <a:rPr lang="fr-FR" sz="1600" dirty="0" smtClean="0"/>
              <a:t>[    3.603951]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Cache data </a:t>
            </a:r>
            <a:r>
              <a:rPr lang="fr-FR" sz="1600" dirty="0" err="1" smtClean="0"/>
              <a:t>unavailable</a:t>
            </a:r>
            <a:endParaRPr lang="fr-FR" sz="1600" dirty="0" smtClean="0"/>
          </a:p>
          <a:p>
            <a:pPr algn="l"/>
            <a:r>
              <a:rPr lang="fr-FR" sz="1600" dirty="0" smtClean="0"/>
              <a:t>[    3.604116]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</a:t>
            </a:r>
            <a:r>
              <a:rPr lang="fr-FR" sz="1600" dirty="0" err="1" smtClean="0"/>
              <a:t>Assuming</a:t>
            </a:r>
            <a:r>
              <a:rPr lang="fr-FR" sz="1600" dirty="0" smtClean="0"/>
              <a:t> drive cache: </a:t>
            </a:r>
            <a:r>
              <a:rPr lang="fr-FR" sz="1600" dirty="0" err="1" smtClean="0"/>
              <a:t>write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endParaRPr lang="fr-FR" sz="1600" dirty="0" smtClean="0"/>
          </a:p>
          <a:p>
            <a:pPr algn="l"/>
            <a:r>
              <a:rPr lang="fr-FR" sz="1600" dirty="0" smtClean="0"/>
              <a:t>[    3.604281]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Cache data </a:t>
            </a:r>
            <a:r>
              <a:rPr lang="fr-FR" sz="1600" dirty="0" err="1" smtClean="0"/>
              <a:t>unavailable</a:t>
            </a:r>
            <a:endParaRPr lang="fr-FR" sz="1600" dirty="0" smtClean="0"/>
          </a:p>
          <a:p>
            <a:pPr algn="l"/>
            <a:r>
              <a:rPr lang="fr-FR" sz="1600" dirty="0" smtClean="0"/>
              <a:t>[    3.604446]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</a:t>
            </a:r>
            <a:r>
              <a:rPr lang="fr-FR" sz="1600" dirty="0" err="1" smtClean="0"/>
              <a:t>Assuming</a:t>
            </a:r>
            <a:r>
              <a:rPr lang="fr-FR" sz="1600" dirty="0" smtClean="0"/>
              <a:t> drive cache: </a:t>
            </a:r>
            <a:r>
              <a:rPr lang="fr-FR" sz="1600" dirty="0" err="1" smtClean="0"/>
              <a:t>write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endParaRPr lang="fr-FR" sz="1600" dirty="0" smtClean="0"/>
          </a:p>
          <a:p>
            <a:pPr algn="l"/>
            <a:r>
              <a:rPr lang="fr-FR" sz="1600" dirty="0" smtClean="0"/>
              <a:t>[    3.604732]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</a:t>
            </a:r>
            <a:r>
              <a:rPr lang="fr-FR" sz="1600" dirty="0" err="1" smtClean="0"/>
              <a:t>Attached</a:t>
            </a:r>
            <a:r>
              <a:rPr lang="fr-FR" sz="1600" dirty="0" smtClean="0"/>
              <a:t> </a:t>
            </a:r>
            <a:r>
              <a:rPr lang="fr-FR" sz="1600" dirty="0" err="1" smtClean="0"/>
              <a:t>scsi</a:t>
            </a:r>
            <a:r>
              <a:rPr lang="fr-FR" sz="1600" dirty="0" smtClean="0"/>
              <a:t> </a:t>
            </a:r>
            <a:r>
              <a:rPr lang="fr-FR" sz="1600" dirty="0" err="1" smtClean="0"/>
              <a:t>generic</a:t>
            </a:r>
            <a:r>
              <a:rPr lang="fr-FR" sz="1600" dirty="0" smtClean="0"/>
              <a:t> sg1 type 0</a:t>
            </a:r>
          </a:p>
          <a:p>
            <a:pPr algn="l"/>
            <a:r>
              <a:rPr lang="fr-FR" sz="1600" dirty="0" smtClean="0"/>
              <a:t>[    3.619325]  </a:t>
            </a:r>
            <a:r>
              <a:rPr lang="fr-FR" sz="1600" dirty="0" err="1" smtClean="0"/>
              <a:t>sda</a:t>
            </a:r>
            <a:r>
              <a:rPr lang="fr-FR" sz="1600" dirty="0" smtClean="0"/>
              <a:t>: sda1 sda2 &lt; sda5 &gt;</a:t>
            </a:r>
          </a:p>
          <a:p>
            <a:pPr algn="l"/>
            <a:r>
              <a:rPr lang="fr-FR" sz="1600" dirty="0" smtClean="0"/>
              <a:t>[    3.619710]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Cache data </a:t>
            </a:r>
            <a:r>
              <a:rPr lang="fr-FR" sz="1600" dirty="0" err="1" smtClean="0"/>
              <a:t>unavailable</a:t>
            </a:r>
            <a:endParaRPr lang="fr-FR" sz="1600" dirty="0" smtClean="0"/>
          </a:p>
          <a:p>
            <a:pPr algn="l"/>
            <a:r>
              <a:rPr lang="fr-FR" sz="1600" dirty="0" smtClean="0"/>
              <a:t>[    3.619875]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</a:t>
            </a:r>
            <a:r>
              <a:rPr lang="fr-FR" sz="1600" dirty="0" err="1" smtClean="0"/>
              <a:t>Assuming</a:t>
            </a:r>
            <a:r>
              <a:rPr lang="fr-FR" sz="1600" dirty="0" smtClean="0"/>
              <a:t> drive cache: </a:t>
            </a:r>
            <a:r>
              <a:rPr lang="fr-FR" sz="1600" dirty="0" err="1" smtClean="0"/>
              <a:t>write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endParaRPr lang="fr-FR" sz="1600" dirty="0" smtClean="0"/>
          </a:p>
          <a:p>
            <a:pPr algn="l"/>
            <a:r>
              <a:rPr lang="fr-FR" sz="1600" dirty="0" smtClean="0"/>
              <a:t>[    3.620040] </a:t>
            </a:r>
            <a:r>
              <a:rPr lang="fr-FR" sz="1600" dirty="0" err="1" smtClean="0"/>
              <a:t>sd</a:t>
            </a:r>
            <a:r>
              <a:rPr lang="fr-FR" sz="1600" dirty="0" smtClean="0"/>
              <a:t> 2:0:0:0: [</a:t>
            </a:r>
            <a:r>
              <a:rPr lang="fr-FR" sz="1600" dirty="0" err="1" smtClean="0"/>
              <a:t>sda</a:t>
            </a:r>
            <a:r>
              <a:rPr lang="fr-FR" sz="1600" dirty="0" smtClean="0"/>
              <a:t>] </a:t>
            </a:r>
            <a:r>
              <a:rPr lang="fr-FR" sz="1600" dirty="0" err="1" smtClean="0"/>
              <a:t>Attached</a:t>
            </a:r>
            <a:r>
              <a:rPr lang="fr-FR" sz="1600" dirty="0" smtClean="0"/>
              <a:t> SCSI </a:t>
            </a:r>
            <a:r>
              <a:rPr lang="fr-FR" sz="1600" dirty="0" err="1" smtClean="0"/>
              <a:t>disk</a:t>
            </a:r>
            <a:endParaRPr lang="fr-FR" sz="1600" dirty="0" smtClean="0"/>
          </a:p>
          <a:p>
            <a:pPr algn="l"/>
            <a:r>
              <a:rPr lang="fr-FR" sz="1600" dirty="0" smtClean="0"/>
              <a:t>[    4.738439] </a:t>
            </a:r>
            <a:r>
              <a:rPr lang="fr-FR" sz="1600" dirty="0" err="1" smtClean="0"/>
              <a:t>VMware</a:t>
            </a:r>
            <a:r>
              <a:rPr lang="fr-FR" sz="1600" dirty="0" smtClean="0"/>
              <a:t> vmxnet3 </a:t>
            </a:r>
            <a:r>
              <a:rPr lang="fr-FR" sz="1600" dirty="0" err="1" smtClean="0"/>
              <a:t>virtual</a:t>
            </a:r>
            <a:r>
              <a:rPr lang="fr-FR" sz="1600" dirty="0" smtClean="0"/>
              <a:t> NIC driver - version 1.0.25.0-k-NAPI</a:t>
            </a:r>
          </a:p>
          <a:p>
            <a:pPr algn="l"/>
            <a:r>
              <a:rPr lang="fr-FR" sz="1600" dirty="0" smtClean="0"/>
              <a:t>[    4.750461] </a:t>
            </a:r>
            <a:r>
              <a:rPr lang="fr-FR" sz="1600" dirty="0" err="1" smtClean="0"/>
              <a:t>VMware</a:t>
            </a:r>
            <a:r>
              <a:rPr lang="fr-FR" sz="1600" dirty="0" smtClean="0"/>
              <a:t> PVSCSI driver - version 1.0.1.0-k</a:t>
            </a:r>
          </a:p>
          <a:p>
            <a:pPr algn="l"/>
            <a:r>
              <a:rPr lang="fr-FR" sz="1600" dirty="0" smtClean="0"/>
              <a:t>[    4.846474] EXT4-</a:t>
            </a:r>
            <a:r>
              <a:rPr lang="fr-FR" sz="1600" dirty="0" err="1" smtClean="0"/>
              <a:t>fs</a:t>
            </a:r>
            <a:r>
              <a:rPr lang="fr-FR" sz="1600" dirty="0" smtClean="0"/>
              <a:t> (sda1): </a:t>
            </a:r>
            <a:r>
              <a:rPr lang="fr-FR" sz="1600" dirty="0" err="1" smtClean="0"/>
              <a:t>mounted</a:t>
            </a:r>
            <a:r>
              <a:rPr lang="fr-FR" sz="1600" dirty="0" smtClean="0"/>
              <a:t> </a:t>
            </a:r>
            <a:r>
              <a:rPr lang="fr-FR" sz="1600" dirty="0" err="1" smtClean="0"/>
              <a:t>filesystem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ordered</a:t>
            </a:r>
            <a:r>
              <a:rPr lang="fr-FR" sz="1600" dirty="0" smtClean="0"/>
              <a:t> data mode. </a:t>
            </a:r>
            <a:r>
              <a:rPr lang="fr-FR" sz="1600" dirty="0" err="1" smtClean="0"/>
              <a:t>Opts</a:t>
            </a:r>
            <a:r>
              <a:rPr lang="fr-FR" sz="1600" dirty="0" smtClean="0"/>
              <a:t>: (</a:t>
            </a:r>
            <a:r>
              <a:rPr lang="fr-FR" sz="1600" dirty="0" err="1" smtClean="0"/>
              <a:t>null</a:t>
            </a:r>
            <a:r>
              <a:rPr lang="fr-FR" sz="1600" dirty="0" smtClean="0"/>
              <a:t>)</a:t>
            </a:r>
          </a:p>
          <a:p>
            <a:pPr algn="l"/>
            <a:r>
              <a:rPr lang="fr-FR" sz="1600" dirty="0" smtClean="0"/>
              <a:t>[   16.766824] </a:t>
            </a:r>
            <a:r>
              <a:rPr lang="fr-FR" sz="1600" dirty="0" err="1" smtClean="0"/>
              <a:t>Adding</a:t>
            </a:r>
            <a:r>
              <a:rPr lang="fr-FR" sz="1600" dirty="0" smtClean="0"/>
              <a:t> 916476k swap on /</a:t>
            </a:r>
            <a:r>
              <a:rPr lang="fr-FR" sz="1600" dirty="0" err="1" smtClean="0"/>
              <a:t>dev</a:t>
            </a:r>
            <a:r>
              <a:rPr lang="fr-FR" sz="1600" dirty="0" smtClean="0"/>
              <a:t>/sda5.  </a:t>
            </a:r>
            <a:r>
              <a:rPr lang="fr-FR" sz="1600" dirty="0" err="1" smtClean="0"/>
              <a:t>Priority</a:t>
            </a:r>
            <a:r>
              <a:rPr lang="fr-FR" sz="1600" dirty="0" smtClean="0"/>
              <a:t>:-1 </a:t>
            </a:r>
            <a:r>
              <a:rPr lang="fr-FR" sz="1600" dirty="0" err="1" smtClean="0"/>
              <a:t>extents</a:t>
            </a:r>
            <a:r>
              <a:rPr lang="fr-FR" sz="1600" dirty="0" smtClean="0"/>
              <a:t>:1 </a:t>
            </a:r>
            <a:r>
              <a:rPr lang="fr-FR" sz="1600" dirty="0" err="1" smtClean="0"/>
              <a:t>across</a:t>
            </a:r>
            <a:r>
              <a:rPr lang="fr-FR" sz="1600" dirty="0" smtClean="0"/>
              <a:t>:916476k </a:t>
            </a:r>
          </a:p>
          <a:p>
            <a:pPr algn="l"/>
            <a:r>
              <a:rPr lang="fr-FR" sz="1600" dirty="0" smtClean="0"/>
              <a:t>[   17.373058] </a:t>
            </a:r>
            <a:r>
              <a:rPr lang="fr-FR" sz="1600" dirty="0" err="1" smtClean="0"/>
              <a:t>udev</a:t>
            </a:r>
            <a:r>
              <a:rPr lang="fr-FR" sz="1600" dirty="0" smtClean="0"/>
              <a:t>: </a:t>
            </a:r>
            <a:r>
              <a:rPr lang="fr-FR" sz="1600" dirty="0" err="1" smtClean="0"/>
              <a:t>starting</a:t>
            </a:r>
            <a:r>
              <a:rPr lang="fr-FR" sz="1600" dirty="0" smtClean="0"/>
              <a:t> version 151</a:t>
            </a:r>
          </a:p>
          <a:p>
            <a:pPr algn="l"/>
            <a:r>
              <a:rPr lang="fr-FR" sz="1600" dirty="0" smtClean="0"/>
              <a:t>[   17.714467] EXT4-</a:t>
            </a:r>
            <a:r>
              <a:rPr lang="fr-FR" sz="1600" dirty="0" err="1" smtClean="0"/>
              <a:t>fs</a:t>
            </a:r>
            <a:r>
              <a:rPr lang="fr-FR" sz="1600" dirty="0" smtClean="0"/>
              <a:t> (sda1): </a:t>
            </a:r>
            <a:r>
              <a:rPr lang="fr-FR" sz="1600" dirty="0" err="1" smtClean="0"/>
              <a:t>re</a:t>
            </a:r>
            <a:r>
              <a:rPr lang="fr-FR" sz="1600" dirty="0" smtClean="0"/>
              <a:t>-</a:t>
            </a:r>
            <a:r>
              <a:rPr lang="fr-FR" sz="1600" dirty="0" err="1" smtClean="0"/>
              <a:t>mounted</a:t>
            </a:r>
            <a:r>
              <a:rPr lang="fr-FR" sz="1600" dirty="0" smtClean="0"/>
              <a:t>. </a:t>
            </a:r>
            <a:r>
              <a:rPr lang="fr-FR" sz="1600" dirty="0" err="1" smtClean="0"/>
              <a:t>Opts</a:t>
            </a:r>
            <a:r>
              <a:rPr lang="fr-FR" sz="1600" dirty="0" smtClean="0"/>
              <a:t>: </a:t>
            </a:r>
            <a:r>
              <a:rPr lang="fr-FR" sz="1600" dirty="0" err="1" smtClean="0"/>
              <a:t>errors</a:t>
            </a:r>
            <a:r>
              <a:rPr lang="fr-FR" sz="1600" dirty="0" smtClean="0"/>
              <a:t>=</a:t>
            </a:r>
            <a:r>
              <a:rPr lang="fr-FR" sz="1600" dirty="0" err="1" smtClean="0"/>
              <a:t>remount</a:t>
            </a:r>
            <a:r>
              <a:rPr lang="fr-FR" sz="1600" dirty="0" smtClean="0"/>
              <a:t>-</a:t>
            </a:r>
            <a:r>
              <a:rPr lang="fr-FR" sz="1600" dirty="0" err="1" smtClean="0"/>
              <a:t>ro</a:t>
            </a:r>
            <a:endParaRPr lang="fr-FR" sz="1600" dirty="0" smtClean="0"/>
          </a:p>
          <a:p>
            <a:pPr algn="l"/>
            <a:r>
              <a:rPr lang="fr-FR" sz="1600" dirty="0" smtClean="0"/>
              <a:t>[   19.328225] </a:t>
            </a:r>
            <a:r>
              <a:rPr lang="fr-FR" sz="1600" dirty="0" err="1" smtClean="0"/>
              <a:t>shpchp</a:t>
            </a:r>
            <a:r>
              <a:rPr lang="fr-FR" sz="1600" dirty="0" smtClean="0"/>
              <a:t>: Standard Hot Plug PCI Controller Driver version: 0.4</a:t>
            </a:r>
          </a:p>
          <a:p>
            <a:pPr algn="l"/>
            <a:r>
              <a:rPr lang="fr-FR" sz="1600" dirty="0" smtClean="0"/>
              <a:t>[   19.529979] </a:t>
            </a:r>
            <a:r>
              <a:rPr lang="fr-FR" sz="1600" dirty="0" err="1" smtClean="0"/>
              <a:t>lp</a:t>
            </a:r>
            <a:r>
              <a:rPr lang="fr-FR" sz="1600" dirty="0" smtClean="0"/>
              <a:t>: driver </a:t>
            </a:r>
            <a:r>
              <a:rPr lang="fr-FR" sz="1600" dirty="0" err="1" smtClean="0"/>
              <a:t>loaded</a:t>
            </a:r>
            <a:r>
              <a:rPr lang="fr-FR" sz="1600" dirty="0" smtClean="0"/>
              <a:t> but no </a:t>
            </a:r>
            <a:r>
              <a:rPr lang="fr-FR" sz="1600" dirty="0" err="1" smtClean="0"/>
              <a:t>devices</a:t>
            </a:r>
            <a:r>
              <a:rPr lang="fr-FR" sz="1600" dirty="0" smtClean="0"/>
              <a:t> </a:t>
            </a:r>
            <a:r>
              <a:rPr lang="fr-FR" sz="1600" dirty="0" err="1" smtClean="0"/>
              <a:t>found</a:t>
            </a:r>
            <a:endParaRPr lang="fr-FR" sz="1600" dirty="0" smtClean="0"/>
          </a:p>
          <a:p>
            <a:pPr algn="l"/>
            <a:r>
              <a:rPr lang="fr-FR" sz="1600" dirty="0" smtClean="0"/>
              <a:t>[   20.100677] [341]: VMCI: </a:t>
            </a:r>
            <a:r>
              <a:rPr lang="fr-FR" sz="1600" dirty="0" err="1" smtClean="0"/>
              <a:t>shared</a:t>
            </a:r>
            <a:r>
              <a:rPr lang="fr-FR" sz="1600" dirty="0" smtClean="0"/>
              <a:t> components </a:t>
            </a:r>
            <a:r>
              <a:rPr lang="fr-FR" sz="1600" dirty="0" err="1" smtClean="0"/>
              <a:t>initialized</a:t>
            </a:r>
            <a:r>
              <a:rPr lang="fr-FR" sz="1600" dirty="0" smtClean="0"/>
              <a:t>.</a:t>
            </a:r>
          </a:p>
          <a:p>
            <a:pPr algn="l"/>
            <a:r>
              <a:rPr lang="fr-FR" sz="1600" dirty="0" smtClean="0"/>
              <a:t>[   20.100746] </a:t>
            </a:r>
            <a:r>
              <a:rPr lang="fr-FR" sz="1600" dirty="0" err="1" smtClean="0"/>
              <a:t>Probing</a:t>
            </a:r>
            <a:r>
              <a:rPr lang="fr-FR" sz="1600" dirty="0" smtClean="0"/>
              <a:t> for </a:t>
            </a:r>
            <a:r>
              <a:rPr lang="fr-FR" sz="1600" dirty="0" err="1" smtClean="0"/>
              <a:t>vmci</a:t>
            </a:r>
            <a:r>
              <a:rPr lang="fr-FR" sz="1600" dirty="0" smtClean="0"/>
              <a:t>/PCI.</a:t>
            </a:r>
          </a:p>
          <a:p>
            <a:pPr algn="l"/>
            <a:r>
              <a:rPr lang="fr-FR" sz="1600" dirty="0" smtClean="0"/>
              <a:t>[   20.100804] </a:t>
            </a:r>
            <a:r>
              <a:rPr lang="fr-FR" sz="1600" dirty="0" err="1" smtClean="0"/>
              <a:t>vmci</a:t>
            </a:r>
            <a:r>
              <a:rPr lang="fr-FR" sz="1600" dirty="0" smtClean="0"/>
              <a:t> 0000:00:07.7: PCI INT A -&gt; GSI 16 (</a:t>
            </a:r>
            <a:r>
              <a:rPr lang="fr-FR" sz="1600" dirty="0" err="1" smtClean="0"/>
              <a:t>level</a:t>
            </a:r>
            <a:r>
              <a:rPr lang="fr-FR" sz="1600" dirty="0" smtClean="0"/>
              <a:t>, </a:t>
            </a:r>
            <a:r>
              <a:rPr lang="fr-FR" sz="1600" dirty="0" err="1" smtClean="0"/>
              <a:t>low</a:t>
            </a:r>
            <a:r>
              <a:rPr lang="fr-FR" sz="1600" dirty="0" smtClean="0"/>
              <a:t>) -&gt; IRQ 16</a:t>
            </a:r>
          </a:p>
          <a:p>
            <a:pPr algn="l"/>
            <a:r>
              <a:rPr lang="fr-FR" sz="1600" dirty="0" smtClean="0"/>
              <a:t>[   20.100857] </a:t>
            </a:r>
            <a:r>
              <a:rPr lang="fr-FR" sz="1600" dirty="0" err="1" smtClean="0"/>
              <a:t>Found</a:t>
            </a:r>
            <a:r>
              <a:rPr lang="fr-FR" sz="1600" dirty="0" smtClean="0"/>
              <a:t> </a:t>
            </a:r>
            <a:r>
              <a:rPr lang="fr-FR" sz="1600" dirty="0" err="1" smtClean="0"/>
              <a:t>vmci</a:t>
            </a:r>
            <a:r>
              <a:rPr lang="fr-FR" sz="1600" dirty="0" smtClean="0"/>
              <a:t>/PCI </a:t>
            </a:r>
            <a:r>
              <a:rPr lang="fr-FR" sz="1600" dirty="0" err="1" smtClean="0"/>
              <a:t>at</a:t>
            </a:r>
            <a:r>
              <a:rPr lang="fr-FR" sz="1600" dirty="0" smtClean="0"/>
              <a:t> 0x1080, </a:t>
            </a:r>
            <a:r>
              <a:rPr lang="fr-FR" sz="1600" dirty="0" err="1" smtClean="0"/>
              <a:t>irq</a:t>
            </a:r>
            <a:r>
              <a:rPr lang="fr-FR" sz="1600" dirty="0" smtClean="0"/>
              <a:t> 16.</a:t>
            </a:r>
          </a:p>
          <a:p>
            <a:pPr algn="l"/>
            <a:r>
              <a:rPr lang="fr-FR" sz="1600" dirty="0" smtClean="0"/>
              <a:t>[   20.100905] VMCI: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capabilities</a:t>
            </a:r>
            <a:r>
              <a:rPr lang="fr-FR" sz="1600" dirty="0" smtClean="0"/>
              <a:t> 0x4.</a:t>
            </a:r>
          </a:p>
          <a:p>
            <a:pPr algn="l"/>
            <a:r>
              <a:rPr lang="fr-FR" sz="1600" dirty="0" smtClean="0"/>
              <a:t>[   20.100977] [341]: VMCI: Host </a:t>
            </a:r>
            <a:r>
              <a:rPr lang="fr-FR" sz="1600" dirty="0" err="1" smtClean="0"/>
              <a:t>capability</a:t>
            </a:r>
            <a:r>
              <a:rPr lang="fr-FR" sz="1600" dirty="0" smtClean="0"/>
              <a:t> check: PASSED.</a:t>
            </a:r>
          </a:p>
          <a:p>
            <a:pPr algn="l"/>
            <a:r>
              <a:rPr lang="fr-FR" sz="1600" dirty="0" smtClean="0"/>
              <a:t>[   20.101035] </a:t>
            </a:r>
            <a:r>
              <a:rPr lang="fr-FR" sz="1600" dirty="0" err="1" smtClean="0"/>
              <a:t>Registered</a:t>
            </a:r>
            <a:r>
              <a:rPr lang="fr-FR" sz="1600" dirty="0" smtClean="0"/>
              <a:t> </a:t>
            </a:r>
            <a:r>
              <a:rPr lang="fr-FR" sz="1600" dirty="0" err="1" smtClean="0"/>
              <a:t>vmci</a:t>
            </a:r>
            <a:r>
              <a:rPr lang="fr-FR" sz="1600" dirty="0" smtClean="0"/>
              <a:t> </a:t>
            </a:r>
            <a:r>
              <a:rPr lang="fr-FR" sz="1600" dirty="0" err="1" smtClean="0"/>
              <a:t>device</a:t>
            </a:r>
            <a:r>
              <a:rPr lang="fr-FR" sz="1600" dirty="0" smtClean="0"/>
              <a:t>.</a:t>
            </a:r>
          </a:p>
          <a:p>
            <a:pPr algn="l"/>
            <a:r>
              <a:rPr lang="fr-FR" sz="1600" dirty="0" smtClean="0"/>
              <a:t>[   20.102700] [341]: VMCI: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guest</a:t>
            </a:r>
            <a:r>
              <a:rPr lang="fr-FR" sz="1600" dirty="0" smtClean="0"/>
              <a:t> </a:t>
            </a:r>
            <a:r>
              <a:rPr lang="fr-FR" sz="1600" dirty="0" err="1" smtClean="0"/>
              <a:t>personality</a:t>
            </a:r>
            <a:endParaRPr lang="fr-FR" sz="1600" dirty="0" smtClean="0"/>
          </a:p>
          <a:p>
            <a:pPr algn="l"/>
            <a:r>
              <a:rPr lang="fr-FR" sz="1600" dirty="0" smtClean="0"/>
              <a:t>[   20.102707] [341]: VMCI: host components </a:t>
            </a:r>
            <a:r>
              <a:rPr lang="fr-FR" sz="1600" dirty="0" err="1" smtClean="0"/>
              <a:t>initialized</a:t>
            </a:r>
            <a:r>
              <a:rPr lang="fr-FR" sz="1600" dirty="0" smtClean="0"/>
              <a:t>.</a:t>
            </a:r>
          </a:p>
          <a:p>
            <a:pPr algn="l"/>
            <a:r>
              <a:rPr lang="fr-FR" sz="1600" dirty="0" smtClean="0"/>
              <a:t>[   20.115578] [341]: VMCI: Module </a:t>
            </a:r>
            <a:r>
              <a:rPr lang="fr-FR" sz="1600" dirty="0" err="1" smtClean="0"/>
              <a:t>registered</a:t>
            </a:r>
            <a:r>
              <a:rPr lang="fr-FR" sz="1600" dirty="0" smtClean="0"/>
              <a:t> (</a:t>
            </a:r>
            <a:r>
              <a:rPr lang="fr-FR" sz="1600" dirty="0" err="1" smtClean="0"/>
              <a:t>name</a:t>
            </a:r>
            <a:r>
              <a:rPr lang="fr-FR" sz="1600" dirty="0" smtClean="0"/>
              <a:t>=</a:t>
            </a:r>
            <a:r>
              <a:rPr lang="fr-FR" sz="1600" dirty="0" err="1" smtClean="0"/>
              <a:t>vmci,major</a:t>
            </a:r>
            <a:r>
              <a:rPr lang="fr-FR" sz="1600" dirty="0" smtClean="0"/>
              <a:t>=10,</a:t>
            </a:r>
            <a:r>
              <a:rPr lang="fr-FR" sz="1600" dirty="0" err="1" smtClean="0"/>
              <a:t>minor</a:t>
            </a:r>
            <a:r>
              <a:rPr lang="fr-FR" sz="1600" dirty="0" smtClean="0"/>
              <a:t>=57).</a:t>
            </a:r>
          </a:p>
          <a:p>
            <a:pPr algn="l"/>
            <a:r>
              <a:rPr lang="fr-FR" sz="1600" dirty="0" smtClean="0"/>
              <a:t>[   20.115582] [341]: VMCI: </a:t>
            </a:r>
            <a:r>
              <a:rPr lang="fr-FR" sz="1600" dirty="0" err="1" smtClean="0"/>
              <a:t>Using</a:t>
            </a:r>
            <a:r>
              <a:rPr lang="fr-FR" sz="1600" dirty="0" smtClean="0"/>
              <a:t> host </a:t>
            </a:r>
            <a:r>
              <a:rPr lang="fr-FR" sz="1600" dirty="0" err="1" smtClean="0"/>
              <a:t>personality</a:t>
            </a:r>
            <a:endParaRPr lang="fr-FR" sz="1600" dirty="0" smtClean="0"/>
          </a:p>
          <a:p>
            <a:pPr algn="l"/>
            <a:r>
              <a:rPr lang="fr-FR" sz="1600" dirty="0" smtClean="0"/>
              <a:t>[   20.115584] [341]: VMCI: Module (</a:t>
            </a:r>
            <a:r>
              <a:rPr lang="fr-FR" sz="1600" dirty="0" err="1" smtClean="0"/>
              <a:t>name</a:t>
            </a:r>
            <a:r>
              <a:rPr lang="fr-FR" sz="1600" dirty="0" smtClean="0"/>
              <a:t>=</a:t>
            </a:r>
            <a:r>
              <a:rPr lang="fr-FR" sz="1600" dirty="0" err="1" smtClean="0"/>
              <a:t>vmci</a:t>
            </a:r>
            <a:r>
              <a:rPr lang="fr-FR" sz="1600" dirty="0" smtClean="0"/>
              <a:t>)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initialized</a:t>
            </a:r>
            <a:endParaRPr lang="fr-FR" sz="1600" dirty="0" smtClean="0"/>
          </a:p>
          <a:p>
            <a:pPr algn="l"/>
            <a:r>
              <a:rPr lang="fr-FR" sz="1600" dirty="0" smtClean="0"/>
              <a:t>[   20.895544] piix4_smbus 0000:00:07.3: Host </a:t>
            </a:r>
            <a:r>
              <a:rPr lang="fr-FR" sz="1600" dirty="0" err="1" smtClean="0"/>
              <a:t>SMBus</a:t>
            </a:r>
            <a:r>
              <a:rPr lang="fr-FR" sz="1600" dirty="0" smtClean="0"/>
              <a:t> </a:t>
            </a:r>
            <a:r>
              <a:rPr lang="fr-FR" sz="1600" dirty="0" err="1" smtClean="0"/>
              <a:t>controller</a:t>
            </a:r>
            <a:r>
              <a:rPr lang="fr-FR" sz="1600" dirty="0" smtClean="0"/>
              <a:t> not </a:t>
            </a:r>
            <a:r>
              <a:rPr lang="fr-FR" sz="1600" dirty="0" err="1" smtClean="0"/>
              <a:t>enabled</a:t>
            </a:r>
            <a:r>
              <a:rPr lang="fr-FR" sz="1600" dirty="0" smtClean="0"/>
              <a:t>!</a:t>
            </a:r>
          </a:p>
          <a:p>
            <a:pPr algn="l"/>
            <a:r>
              <a:rPr lang="fr-FR" sz="1600" dirty="0" smtClean="0"/>
              <a:t>[   21.752996] </a:t>
            </a:r>
            <a:r>
              <a:rPr lang="fr-FR" sz="1600" dirty="0" err="1" smtClean="0"/>
              <a:t>udev</a:t>
            </a:r>
            <a:r>
              <a:rPr lang="fr-FR" sz="1600" dirty="0" smtClean="0"/>
              <a:t>: </a:t>
            </a:r>
            <a:r>
              <a:rPr lang="fr-FR" sz="1600" dirty="0" err="1" smtClean="0"/>
              <a:t>renamed</a:t>
            </a:r>
            <a:r>
              <a:rPr lang="fr-FR" sz="1600" dirty="0" smtClean="0"/>
              <a:t> network interface eth0 to eth2</a:t>
            </a:r>
          </a:p>
          <a:p>
            <a:pPr algn="l"/>
            <a:r>
              <a:rPr lang="fr-FR" sz="1600" dirty="0" smtClean="0"/>
              <a:t>[   24.692219] </a:t>
            </a:r>
            <a:r>
              <a:rPr lang="fr-FR" sz="1600" dirty="0" err="1" smtClean="0"/>
              <a:t>parport_pc</a:t>
            </a:r>
            <a:r>
              <a:rPr lang="fr-FR" sz="1600" dirty="0" smtClean="0"/>
              <a:t> 00:08: </a:t>
            </a:r>
            <a:r>
              <a:rPr lang="fr-FR" sz="1600" dirty="0" err="1" smtClean="0"/>
              <a:t>reported</a:t>
            </a:r>
            <a:r>
              <a:rPr lang="fr-FR" sz="1600" dirty="0" smtClean="0"/>
              <a:t> by Plug and Play ACPI</a:t>
            </a:r>
          </a:p>
          <a:p>
            <a:pPr algn="l"/>
            <a:r>
              <a:rPr lang="fr-FR" sz="1600" dirty="0" smtClean="0"/>
              <a:t>[   24.692485] parport0: PC-style </a:t>
            </a:r>
            <a:r>
              <a:rPr lang="fr-FR" sz="1600" dirty="0" err="1" smtClean="0"/>
              <a:t>at</a:t>
            </a:r>
            <a:r>
              <a:rPr lang="fr-FR" sz="1600" dirty="0" smtClean="0"/>
              <a:t> 0x378, </a:t>
            </a:r>
            <a:r>
              <a:rPr lang="fr-FR" sz="1600" dirty="0" err="1" smtClean="0"/>
              <a:t>irq</a:t>
            </a:r>
            <a:r>
              <a:rPr lang="fr-FR" sz="1600" dirty="0" smtClean="0"/>
              <a:t> 7 [PCSPP,TRISTATE]</a:t>
            </a:r>
          </a:p>
          <a:p>
            <a:pPr algn="l"/>
            <a:r>
              <a:rPr lang="fr-FR" sz="1600" dirty="0" smtClean="0"/>
              <a:t>[   26.715880] lp0: </a:t>
            </a:r>
            <a:r>
              <a:rPr lang="fr-FR" sz="1600" dirty="0" err="1" smtClean="0"/>
              <a:t>using</a:t>
            </a:r>
            <a:r>
              <a:rPr lang="fr-FR" sz="1600" dirty="0" smtClean="0"/>
              <a:t> parport0 (</a:t>
            </a:r>
            <a:r>
              <a:rPr lang="fr-FR" sz="1600" dirty="0" err="1" smtClean="0"/>
              <a:t>interrupt</a:t>
            </a:r>
            <a:r>
              <a:rPr lang="fr-FR" sz="1600" dirty="0" smtClean="0"/>
              <a:t>-</a:t>
            </a:r>
            <a:r>
              <a:rPr lang="fr-FR" sz="1600" dirty="0" err="1" smtClean="0"/>
              <a:t>driven</a:t>
            </a:r>
            <a:r>
              <a:rPr lang="fr-FR" sz="1600" dirty="0" smtClean="0"/>
              <a:t>).</a:t>
            </a:r>
          </a:p>
          <a:p>
            <a:pPr algn="l"/>
            <a:r>
              <a:rPr lang="fr-FR" sz="1600" dirty="0" smtClean="0"/>
              <a:t>[   26.880864] input: </a:t>
            </a:r>
            <a:r>
              <a:rPr lang="fr-FR" sz="1600" dirty="0" err="1" smtClean="0"/>
              <a:t>ImPS</a:t>
            </a:r>
            <a:r>
              <a:rPr lang="fr-FR" sz="1600" dirty="0" smtClean="0"/>
              <a:t>/2 </a:t>
            </a:r>
            <a:r>
              <a:rPr lang="fr-FR" sz="1600" dirty="0" err="1" smtClean="0"/>
              <a:t>Generic</a:t>
            </a:r>
            <a:r>
              <a:rPr lang="fr-FR" sz="1600" dirty="0" smtClean="0"/>
              <a:t> Wheel Mouse as /</a:t>
            </a:r>
            <a:r>
              <a:rPr lang="fr-FR" sz="1600" dirty="0" err="1" smtClean="0"/>
              <a:t>devices</a:t>
            </a:r>
            <a:r>
              <a:rPr lang="fr-FR" sz="1600" dirty="0" smtClean="0"/>
              <a:t>/</a:t>
            </a:r>
            <a:r>
              <a:rPr lang="fr-FR" sz="1600" dirty="0" err="1" smtClean="0"/>
              <a:t>platform</a:t>
            </a:r>
            <a:r>
              <a:rPr lang="fr-FR" sz="1600" dirty="0" smtClean="0"/>
              <a:t>/i8042/serio1/input/input2</a:t>
            </a:r>
          </a:p>
          <a:p>
            <a:pPr algn="l"/>
            <a:r>
              <a:rPr lang="fr-FR" sz="1600" dirty="0" smtClean="0"/>
              <a:t>[   27.172200] </a:t>
            </a:r>
            <a:r>
              <a:rPr lang="fr-FR" sz="1600" dirty="0" err="1" smtClean="0"/>
              <a:t>ppdev</a:t>
            </a:r>
            <a:r>
              <a:rPr lang="fr-FR" sz="1600" dirty="0" smtClean="0"/>
              <a:t>: user-</a:t>
            </a:r>
            <a:r>
              <a:rPr lang="fr-FR" sz="1600" dirty="0" err="1" smtClean="0"/>
              <a:t>space</a:t>
            </a:r>
            <a:r>
              <a:rPr lang="fr-FR" sz="1600" dirty="0" smtClean="0"/>
              <a:t> </a:t>
            </a:r>
            <a:r>
              <a:rPr lang="fr-FR" sz="1600" dirty="0" err="1" smtClean="0"/>
              <a:t>parallel</a:t>
            </a:r>
            <a:r>
              <a:rPr lang="fr-FR" sz="1600" dirty="0" smtClean="0"/>
              <a:t> port driver</a:t>
            </a:r>
          </a:p>
          <a:p>
            <a:pPr algn="l"/>
            <a:r>
              <a:rPr lang="fr-FR" sz="1600" dirty="0" smtClean="0"/>
              <a:t>[   29.267906] ENS1371 0000:02:02.0: PCI INT A -&gt; GSI 16 (</a:t>
            </a:r>
            <a:r>
              <a:rPr lang="fr-FR" sz="1600" dirty="0" err="1" smtClean="0"/>
              <a:t>level</a:t>
            </a:r>
            <a:r>
              <a:rPr lang="fr-FR" sz="1600" dirty="0" smtClean="0"/>
              <a:t>, </a:t>
            </a:r>
            <a:r>
              <a:rPr lang="fr-FR" sz="1600" dirty="0" err="1" smtClean="0"/>
              <a:t>low</a:t>
            </a:r>
            <a:r>
              <a:rPr lang="fr-FR" sz="1600" dirty="0" smtClean="0"/>
              <a:t>) -&gt; IRQ 16</a:t>
            </a:r>
            <a:endParaRPr lang="fr-FR" sz="1600" dirty="0"/>
          </a:p>
        </p:txBody>
      </p:sp>
      <p:pic>
        <p:nvPicPr>
          <p:cNvPr id="1033" name="Picture 9" descr="http://2.bp.blogspot.com/-VSMpdsYgLTk/TbmdT7En51I/AAAAAAAAANY/kMFXzByncIo/s1600/e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572000" cy="3657600"/>
          </a:xfrm>
          <a:prstGeom prst="rect">
            <a:avLst/>
          </a:prstGeom>
          <a:noFill/>
        </p:spPr>
      </p:pic>
      <p:pic>
        <p:nvPicPr>
          <p:cNvPr id="1027" name="Picture 3" descr="F:\0x0ff\icop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" y="239936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0x0ff\icop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721295"/>
            <a:ext cx="792088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Exploitation_Tools</a:t>
            </a: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	Forensics</a:t>
            </a:r>
          </a:p>
          <a:p>
            <a:pPr lvl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Information_Gathering</a:t>
            </a: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Maintaining_Access</a:t>
            </a:r>
            <a:endParaRPr lang="en-US" sz="20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Privilege_Escalation</a:t>
            </a: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Reverse_Engineering</a:t>
            </a:r>
            <a:endParaRPr lang="en-US" sz="20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Stress_Testing</a:t>
            </a: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Vulnerability_Assessment</a:t>
            </a:r>
            <a:endParaRPr lang="fr-FR" sz="20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7544" y="404664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569768" y="404664"/>
            <a:ext cx="13784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ls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Tools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9768" y="404664"/>
            <a:ext cx="5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67544" y="5877272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/home/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0456" y="587727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580112" y="5877272"/>
            <a:ext cx="93610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clear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6920" y="587727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467543" y="2233463"/>
            <a:ext cx="5256585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>
          <a:xfrm>
            <a:off x="5652120" y="2233463"/>
            <a:ext cx="309634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cat &gt;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top_tools.memo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fr-FR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52120" y="223346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888" y="253630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67544" y="2536305"/>
            <a:ext cx="756084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Information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Gathering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: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airodump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ng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nmap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wireshark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7888" y="301176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67544" y="3011762"/>
            <a:ext cx="792088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Vulnerability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Assessment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: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nessus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nikto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exploitdb.com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7888" y="354441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467544" y="3544417"/>
            <a:ext cx="770485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Exploitation Tools :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aircrack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ng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metasploit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sqlmap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7888" y="404847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467544" y="4048473"/>
            <a:ext cx="770485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Privilege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Escalation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: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JohnTheRipper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hydra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ettercap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7888" y="455252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>
          <a:xfrm>
            <a:off x="467544" y="4552529"/>
            <a:ext cx="612068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Maintaining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Access :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msfencode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msfpayload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7888" y="505658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467544" y="5056585"/>
            <a:ext cx="288032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Forensics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: 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Autopsy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0576" y="507589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Espace réservé du contenu 2"/>
          <p:cNvSpPr txBox="1">
            <a:spLocks/>
          </p:cNvSpPr>
          <p:nvPr/>
        </p:nvSpPr>
        <p:spPr>
          <a:xfrm>
            <a:off x="467544" y="5560641"/>
            <a:ext cx="57606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^C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2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4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2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6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6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2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  <p:bldP spid="37" grpId="0"/>
      <p:bldP spid="38" grpId="0"/>
      <p:bldP spid="40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7544" y="404664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569768" y="404664"/>
            <a:ext cx="109046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startx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4046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67544" y="692696"/>
            <a:ext cx="8424936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X.Org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X Server 1.7.6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Release Date: 2010-03-17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X Protocol Version 11, Revision 0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Build Operating System: Linux 2.6.24-27-server i686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Ubuntu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Current Operating System: Linux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bt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2.6.39.4 #1 SMP Thu Aug 18 13:38:02 NZST 2011 i686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Kernel command line: BOOT_IMAGE=/boot/vmlinuz-2.6.39.4 root=UUID=2826c85f-71b7-4b99-a454-129655662555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ro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text splash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vga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=791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0500"/>
            <a:ext cx="91439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inson.LASCOM\Desktop\top_ba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3"/>
            <a:ext cx="9144000" cy="214312"/>
          </a:xfrm>
          <a:prstGeom prst="rect">
            <a:avLst/>
          </a:prstGeom>
          <a:noFill/>
        </p:spPr>
      </p:pic>
      <p:pic>
        <p:nvPicPr>
          <p:cNvPr id="1027" name="Picture 3" descr="C:\Users\vinson.LASCOM\Desktop\bottom_ba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69360"/>
            <a:ext cx="9144000" cy="214312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380312" y="0"/>
            <a:ext cx="1368152" cy="188640"/>
          </a:xfrm>
        </p:spPr>
        <p:txBody>
          <a:bodyPr/>
          <a:lstStyle/>
          <a:p>
            <a:fld id="{0CB6EC57-05CD-45C8-9AA2-D8E3721F4C84}" type="datetime8">
              <a:rPr lang="fr-FR" smtClean="0"/>
              <a:pPr/>
              <a:t>24/04/2013 23:46</a:t>
            </a:fld>
            <a:endParaRPr lang="fr-FR" dirty="0"/>
          </a:p>
        </p:txBody>
      </p:sp>
      <p:pic>
        <p:nvPicPr>
          <p:cNvPr id="1032" name="Picture 8" descr="C:\Users\vinson.LASCOM\Desktop\pointeu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140968"/>
            <a:ext cx="278978" cy="29013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83768" y="-27384"/>
            <a:ext cx="216024" cy="216024"/>
          </a:xfrm>
          <a:prstGeom prst="rect">
            <a:avLst/>
          </a:prstGeom>
          <a:solidFill>
            <a:schemeClr val="accent2">
              <a:lumMod val="50000"/>
              <a:alpha val="7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505872" y="2708920"/>
            <a:ext cx="1378496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dirty="0" err="1" smtClean="0">
                <a:latin typeface="Consolas" pitchFamily="49" charset="0"/>
                <a:cs typeface="Consolas" pitchFamily="49" charset="0"/>
              </a:rPr>
              <a:t>baduser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42" y="2708920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|</a:t>
            </a:r>
            <a:endParaRPr lang="fr-FR" sz="12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64088" y="3861048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1" noProof="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Invalid</a:t>
            </a:r>
            <a:r>
              <a:rPr lang="fr-FR" sz="1200" b="1" noProof="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User Code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2280" y="2708920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|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6604641" y="2780927"/>
            <a:ext cx="615238" cy="144016"/>
          </a:xfrm>
          <a:prstGeom prst="rect">
            <a:avLst/>
          </a:prstGeom>
          <a:solidFill>
            <a:schemeClr val="accent1">
              <a:alpha val="69000"/>
            </a:schemeClr>
          </a:solidFill>
          <a:ln w="12700">
            <a:solidFill>
              <a:schemeClr val="accent1">
                <a:shade val="50000"/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C 0.00295 -0.02361 0.00781 -0.04121 0.01945 -0.05926 C 0.02118 -0.06204 0.02726 -0.06505 0.02917 -0.06667 C 0.0316 -0.06875 0.03594 -0.07408 0.03889 -0.07593 C 0.05156 -0.08449 0.03993 -0.07477 0.05417 -0.08334 C 0.06389 -0.08912 0.07118 -0.09584 0.08195 -0.09815 C 0.0967 -0.10996 0.07986 -0.09838 0.10556 -0.10556 C 0.11094 -0.10695 0.11563 -0.11111 0.12084 -0.11297 C 0.15122 -0.11111 0.17014 -0.11505 0.18195 -0.07593 C 0.18334 -0.06459 0.1849 -0.0588 0.18195 -0.0463 C 0.18056 -0.04005 0.17691 -0.04097 0.17361 -0.03889 C 0.16146 -0.03079 0.16198 -0.03148 0.14584 -0.02778 C 0.13177 -0.01852 0.11528 -0.01968 0.1 -0.01667 C 0.08646 -0.01389 0.05972 -0.00741 0.05972 -0.00741 C 0.05521 -0.0044 0.05035 -0.00301 0.04584 -1.11111E-6 C 0.04097 0.00324 0.03195 0.01111 0.03195 0.01111 C 0.02656 0.02546 0.01684 0.03403 0.01111 0.04815 C 0.00938 0.05231 0.00868 0.05717 0.00695 0.06111 C 0.00591 0.06342 0.00382 0.06435 0.00278 0.06666 C -0.00642 0.08611 0.00191 0.07731 -0.00694 0.08518 C 0.02153 0.09282 0.00174 0.08981 0.05 0.07778 C 0.08056 0.07014 0.11077 0.06018 0.14167 0.05555 C 0.12986 0.07453 0.12535 0.07361 0.11111 0.08703 C 0.10729 0.09051 0.10538 0.09699 0.10139 0.1 C 0.0941 0.10532 0.08542 0.10671 0.07778 0.11111 C 0.04531 0.12963 0.08195 0.11736 0.04028 0.12778 C 0.025 0.13935 0.03212 0.13588 0.00834 0.14074 C 0.00382 0.14166 -0.00087 0.1419 -0.00555 0.14259 C -0.00972 0.14328 -0.021 0.14838 -0.01805 0.14444 C -0.01475 0.14004 -0.00885 0.1419 -0.00416 0.14074 C 0.02448 0.1419 0.07518 0.12963 0.10834 0.15185 C 0.10695 0.1581 0.10695 0.16504 0.10417 0.17037 C 0.10052 0.17731 0.07361 0.18842 0.06945 0.19074 C 0.06285 0.19444 0.05677 0.20046 0.05 0.2037 C 0.04115 0.20787 0.02917 0.20949 0.01945 0.21111 C 0.00504 0.21041 -0.0092 0.21018 -0.02361 0.20926 C -0.02691 0.20903 -0.03055 0.20949 -0.03333 0.20741 C -0.03507 0.20602 -0.03524 0.20254 -0.03611 0.2 C -0.03368 0.17731 -0.0375 0.19444 -0.03055 0.18148 C -0.02934 0.17916 -0.02951 0.17569 -0.02778 0.17407 C -0.02465 0.17106 -0.02031 0.17199 -0.01666 0.17037 C -0.0158 0.17477 -0.01389 0.17893 -0.01389 0.18333 C -0.01389 0.20486 -0.02482 0.20648 -0.0375 0.20926 C -0.04861 0.20648 -0.06267 0.20416 -0.07222 0.19444 C -0.08142 0.18495 -0.08403 0.17315 -0.09166 0.16296 " pathEditMode="relative" ptsTypes="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0.17824 C -0.09392 0.16643 -0.09687 0.15486 -0.09861 0.14305 C -0.09913 0.13935 -0.0993 0.13564 -0.1 0.13194 C -0.10069 0.12824 -0.10278 0.12083 -0.10278 0.12106 C -0.10503 0.09352 -0.1059 0.06574 -0.1125 0.03935 C -0.11371 0.02708 -0.11371 0.01458 -0.11528 0.00231 C -0.11614 -0.00394 -0.11823 -0.00996 -0.11944 -0.01644 C -0.12031 -0.03727 -0.12014 -0.08959 -0.125 -0.1088 C -0.12604 -0.13403 -0.1276 -0.16088 -0.13472 -0.18473 C -0.13611 -0.19699 -0.13785 -0.2132 -0.14305 -0.22361 C -0.14357 -0.22662 -0.14357 -0.22986 -0.14444 -0.23287 C -0.14496 -0.23496 -0.1467 -0.23658 -0.14722 -0.23843 C -0.14913 -0.24561 -0.15 -0.25209 -0.15278 -0.2588 C -0.15434 -0.26273 -0.15642 -0.26621 -0.15833 -0.26991 C -0.1592 -0.27176 -0.16111 -0.27547 -0.16111 -0.27547 C -0.16163 -0.27801 -0.1618 -0.28056 -0.1625 -0.28287 C -0.16319 -0.28496 -0.16476 -0.28658 -0.16528 -0.28843 C -0.16805 -0.29815 -0.16771 -0.30741 -0.17222 -0.31621 C -0.1743 -0.32732 -0.17309 -0.3213 -0.17639 -0.33473 C -0.17691 -0.33658 -0.17778 -0.34028 -0.17778 -0.34005 C -0.17899 -0.36598 -0.17778 -0.38172 -0.18889 -0.40139 C -0.19236 -0.41528 -0.18732 -0.39861 -0.19444 -0.41065 C -0.19687 -0.41482 -0.19809 -0.42246 -0.2 -0.42732 C -0.20312 -0.43496 -0.20746 -0.44236 -0.21111 -0.44954 C -0.21198 -0.45116 -0.21389 -0.45047 -0.21528 -0.45139 C -0.22135 -0.45533 -0.21736 -0.4551 -0.22083 -0.4551 " pathEditMode="relative" rAng="0" ptsTypes="fffffffffffffffffffffffffA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-0.44051 C -0.22291 -0.4176 -0.2184 -0.37963 -0.22778 -0.36088 C -0.22969 -0.34236 -0.2309 -0.32338 -0.22639 -0.30533 C -0.22517 -0.28704 -0.22673 -0.28172 -0.21805 -0.27014 C -0.21632 -0.26088 -0.21337 -0.25648 -0.20833 -0.24977 C -0.19166 -0.16088 -0.1283 -0.15996 -0.05972 -0.10903 C -0.04635 -0.09908 -0.05555 -0.10903 -0.04305 -0.09236 C -0.04166 -0.09051 -0.03889 -0.08681 -0.03889 -0.08658 C -0.03889 -0.08635 -0.03385 -0.05324 -0.03333 -0.05162 C -0.03264 -0.04977 -0.03055 -0.05047 -0.02916 -0.04977 C -0.02465 -0.03148 -0.03229 -0.05949 -0.02361 -0.03866 C -0.01875 -0.02686 -0.02031 -0.01343 -0.01666 -0.00162 C -0.01545 0.00254 -0.01302 0.00578 -0.01111 0.00949 C -0.00972 0.01227 -0.00937 0.01574 -0.00833 0.01875 C -0.00764 0.02083 -0.0066 0.02245 -0.00555 0.0243 C -0.00052 0.0331 0.00608 0.0412 0.0125 0.04838 C 0.01875 0.05555 0.02396 0.06597 0.03195 0.06875 C 0.03559 0.0699 0.03941 0.07129 0.04306 0.07245 C 0.05851 0.08426 0.0908 0.10301 0.10834 0.10578 C 0.13108 0.10926 0.15486 0.11111 0.17778 0.11319 C 0.19132 0.11227 0.20191 0.11527 0.2125 0.10578 C 0.21493 0.09236 0.21372 0.08958 0.20417 0.08541 C 0.19896 0.075 0.17917 0.06504 0.16945 0.06504 " pathEditMode="relative" rAng="0" ptsTypes="ffffffffffffffffffffffA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2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5 0.06504 C 0.17101 0.05764 0.17465 0.05231 0.17674 0.0449 C 0.17726 0.04305 0.17952 0.04259 0.1809 0.0412 C 0.18403 0.03032 0.1941 0.02361 0.20174 0.01759 C 0.20243 0.01643 0.20295 0.01481 0.20382 0.01389 C 0.20469 0.01273 0.20608 0.0125 0.20695 0.01134 C 0.20886 0.00856 0.21024 0.00532 0.21215 0.00254 C 0.21684 -0.00394 0.21215 0.00185 0.21528 -0.00486 C 0.21962 -0.01412 0.22465 -0.02153 0.23195 -0.02732 C 0.23264 -0.02848 0.23316 -0.0301 0.23403 -0.03102 C 0.23594 -0.03287 0.24028 -0.03611 0.24028 -0.03588 C 0.24288 -0.04074 0.24149 -0.03866 0.24445 -0.04213 " pathEditMode="relative" rAng="0" ptsTypes="fffffffffffA"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4" grpId="1"/>
      <p:bldP spid="15" grpId="0"/>
      <p:bldP spid="15" grpId="1"/>
      <p:bldP spid="15" grpId="2"/>
      <p:bldP spid="16" grpId="0"/>
      <p:bldP spid="16" grpId="1"/>
      <p:bldP spid="17" grpId="0"/>
      <p:bldP spid="17" grpId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0500"/>
            <a:ext cx="91439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inson.LASCOM\Desktop\top_b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3"/>
            <a:ext cx="9144000" cy="214312"/>
          </a:xfrm>
          <a:prstGeom prst="rect">
            <a:avLst/>
          </a:prstGeom>
          <a:noFill/>
        </p:spPr>
      </p:pic>
      <p:pic>
        <p:nvPicPr>
          <p:cNvPr id="1027" name="Picture 3" descr="C:\Users\vinson.LASCOM\Desktop\bottom_ba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69360"/>
            <a:ext cx="9144000" cy="214312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380312" y="0"/>
            <a:ext cx="1368152" cy="188640"/>
          </a:xfrm>
        </p:spPr>
        <p:txBody>
          <a:bodyPr/>
          <a:lstStyle/>
          <a:p>
            <a:fld id="{0CB6EC57-05CD-45C8-9AA2-D8E3721F4C84}" type="datetime8">
              <a:rPr lang="fr-FR" smtClean="0"/>
              <a:pPr/>
              <a:t>24/04/2013 23:46</a:t>
            </a:fld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505872" y="2708920"/>
            <a:ext cx="1090464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noProof="0" dirty="0" err="1" smtClean="0">
                <a:latin typeface="Consolas" pitchFamily="49" charset="0"/>
                <a:cs typeface="Consolas" pitchFamily="49" charset="0"/>
              </a:rPr>
              <a:t>bigbrother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4" y="2708920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|</a:t>
            </a:r>
            <a:endParaRPr lang="fr-FR" sz="12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64088" y="3861048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1" noProof="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Invalid</a:t>
            </a:r>
            <a:r>
              <a:rPr lang="fr-FR" sz="1200" b="1" noProof="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200" b="1" noProof="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Password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42" y="2708920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|</a:t>
            </a:r>
            <a:endParaRPr lang="fr-FR" sz="1200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6516216" y="3140968"/>
            <a:ext cx="1008112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Miniluv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77042" y="2935977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|</a:t>
            </a:r>
            <a:endParaRPr lang="fr-FR" sz="1200" dirty="0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6516216" y="2996953"/>
            <a:ext cx="720080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1" noProof="0" dirty="0" smtClean="0">
                <a:latin typeface="Consolas" pitchFamily="49" charset="0"/>
                <a:cs typeface="Consolas" pitchFamily="49" charset="0"/>
              </a:rPr>
              <a:t>*****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09090" y="2935977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|</a:t>
            </a:r>
            <a:endParaRPr lang="fr-FR" sz="1200" dirty="0"/>
          </a:p>
        </p:txBody>
      </p:sp>
      <p:pic>
        <p:nvPicPr>
          <p:cNvPr id="1032" name="Picture 8" descr="C:\Users\vinson.LASCOM\Desktop\pointeu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24944"/>
            <a:ext cx="278978" cy="29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-0.00712 0.00625 -0.01875 0.00787 -0.02709 0.01111 C -0.03404 0.01667 -0.03767 0.01829 -0.04584 0.02083 C -0.05868 0.01944 -0.07205 0.01805 -0.08437 0.0125 C -0.08785 0.00555 -0.09097 0.00393 -0.09687 0.00139 C -0.10036 -0.00023 -0.10365 -0.00394 -0.1073 -0.00556 C -0.11424 -0.00857 -0.12188 -0.00903 -0.12917 -0.00972 C -0.13438 -0.01088 -0.13959 -0.0125 -0.1448 -0.0125 " pathEditMode="relative" ptsTypes="fffffffA">
                                      <p:cBhvr>
                                        <p:cTn id="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4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8 -0.01249 C -0.14445 -0.00995 -0.14376 -0.00694 -0.14254 -0.00485 C -0.14202 -0.00161 -0.14098 0.0007 -0.14011 0.00394 C -0.13959 0.01158 -0.13612 0.01829 -0.13212 0.02362 C -0.1316 0.02524 -0.13074 0.02663 -0.12969 0.02778 C -0.12831 0.03103 -0.12692 0.03403 -0.12553 0.03728 C -0.12518 0.04237 -0.12275 0.04677 -0.12084 0.05116 C -0.12049 0.05348 -0.12015 0.05556 -0.11928 0.05765 C -0.1191 0.0595 -0.11876 0.06135 -0.11824 0.0632 C -0.11789 0.0669 -0.11581 0.072 -0.11355 0.07431 C -0.11181 0.07894 -0.10834 0.08172 -0.10522 0.08473 C -0.104 0.08589 -0.10365 0.08704 -0.10209 0.08751 C -0.10122 0.08936 -0.09791 0.0919 -0.09791 0.09237 " pathEditMode="relative" ptsTypes="ffffffffffffA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1 0.09236 C -0.10608 0.08519 -0.10938 0.08542 -0.11719 0.07963 C -0.13039 0.07014 -0.12014 0.07431 -0.13073 0.07084 C -0.13855 0.06065 -0.15157 0.05973 -0.16198 0.05649 C -0.18959 0.04838 -0.21702 0.03658 -0.24497 0.03149 C -0.25296 0.02801 -0.25348 0.02223 -0.2599 0.01713 C -0.26563 0.01297 -0.27205 0.01042 -0.27761 0.00649 C -0.27761 0.00672 -0.28785 -0.00254 -0.28994 -0.00416 C -0.29271 -0.00671 -0.29601 -0.0081 -0.29827 -0.01134 C -0.30209 -0.01805 -0.30417 -0.02291 -0.31042 -0.02592 C -0.31459 -0.02986 -0.31945 -0.03634 -0.32414 -0.04004 C -0.33403 -0.04814 -0.32761 -0.03958 -0.33507 -0.04699 C -0.34219 -0.05509 -0.34532 -0.06597 -0.35521 -0.07037 C -0.3625 -0.08935 -0.35261 -0.06689 -0.36337 -0.08101 C -0.37223 -0.09259 -0.3665 -0.09375 -0.37969 -0.10069 C -0.39011 -0.11805 -0.37952 -0.10347 -0.39202 -0.11319 C -0.39757 -0.11759 -0.40157 -0.12453 -0.40695 -0.12916 C -0.41025 -0.13541 -0.4125 -0.13935 -0.41789 -0.14189 C -0.42188 -0.1456 -0.42483 -0.15046 -0.42882 -0.15439 C -0.4375 -0.16273 -0.43125 -0.15231 -0.43959 -0.16319 C -0.44931 -0.17592 -0.46025 -0.19814 -0.47223 -0.20601 C -0.47813 -0.21851 -0.48369 -0.22708 -0.4941 -0.23287 C -0.49948 -0.23611 -0.5 -0.23287 -0.50504 -0.23819 C -0.50834 -0.24213 -0.5106 -0.24768 -0.51459 -0.25069 C -0.52865 -0.26203 -0.54011 -0.27662 -0.55539 -0.28657 C -0.5625 -0.2912 -0.56546 -0.30092 -0.5731 -0.30439 C -0.57605 -0.3074 -0.58021 -0.30926 -0.58264 -0.31319 C -0.58334 -0.31481 -0.58282 -0.31736 -0.58386 -0.31875 C -0.59688 -0.33564 -0.58698 -0.31782 -0.60018 -0.32939 C -0.60435 -0.33287 -0.60834 -0.33657 -0.6125 -0.34004 C -0.61389 -0.3412 -0.61667 -0.34375 -0.61667 -0.34351 C -0.62431 -0.35856 -0.62466 -0.35717 -0.63837 -0.36319 C -0.64323 -0.36551 -0.64705 -0.3699 -0.65191 -0.37222 C -0.66441 -0.38842 -0.6665 -0.38657 -0.68455 -0.38657 " pathEditMode="relative" rAng="0" ptsTypes="fffffffffffffffffffffffffffffffffA">
                                      <p:cBhvr>
                                        <p:cTn id="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1"/>
      <p:bldP spid="13" grpId="0"/>
      <p:bldP spid="13" grpId="1"/>
      <p:bldP spid="19" grpId="0"/>
      <p:bldP spid="21" grpId="0"/>
      <p:bldP spid="21" grpId="1"/>
      <p:bldP spid="21" grpId="2"/>
      <p:bldP spid="23" grpId="0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9144000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inson.LASCOM\Desktop\top_ba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3"/>
            <a:ext cx="9144000" cy="214312"/>
          </a:xfrm>
          <a:prstGeom prst="rect">
            <a:avLst/>
          </a:prstGeom>
          <a:noFill/>
        </p:spPr>
      </p:pic>
      <p:pic>
        <p:nvPicPr>
          <p:cNvPr id="1027" name="Picture 3" descr="C:\Users\vinson.LASCOM\Desktop\bottom_ba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69360"/>
            <a:ext cx="9144000" cy="214312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380312" y="0"/>
            <a:ext cx="1368152" cy="188640"/>
          </a:xfrm>
        </p:spPr>
        <p:txBody>
          <a:bodyPr/>
          <a:lstStyle/>
          <a:p>
            <a:fld id="{0CB6EC57-05CD-45C8-9AA2-D8E3721F4C84}" type="datetime8">
              <a:rPr lang="fr-FR" smtClean="0"/>
              <a:pPr/>
              <a:t>24/04/2013 23:46</a:t>
            </a:fld>
            <a:endParaRPr lang="fr-FR" dirty="0"/>
          </a:p>
        </p:txBody>
      </p:sp>
      <p:pic>
        <p:nvPicPr>
          <p:cNvPr id="17" name="Picture 8" descr="C:\Users\vinson.LASCOM\Desktop\pointeu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8640"/>
            <a:ext cx="278978" cy="29013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267744" y="-27384"/>
            <a:ext cx="216024" cy="216024"/>
          </a:xfrm>
          <a:prstGeom prst="rect">
            <a:avLst/>
          </a:prstGeom>
          <a:solidFill>
            <a:schemeClr val="accent2">
              <a:lumMod val="50000"/>
              <a:alpha val="7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35496" y="664097"/>
            <a:ext cx="1872208" cy="38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1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1763688" y="664097"/>
            <a:ext cx="4248472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password.txt</a:t>
            </a:r>
            <a:endParaRPr lang="fr-F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688" y="66409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35496" y="980728"/>
            <a:ext cx="792088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@ct@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4ct4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Acta!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2008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2009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2010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2011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acta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2012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35496" y="3760441"/>
            <a:ext cx="1944216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40416" y="376044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72008" y="3789040"/>
            <a:ext cx="889248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dirty="0" smtClean="0">
                <a:latin typeface="Consolas" pitchFamily="49" charset="0"/>
                <a:ea typeface="Calibri"/>
                <a:cs typeface="Consolas" pitchFamily="49" charset="0"/>
              </a:rPr>
              <a:t>	     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hydra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fr-FR" dirty="0" smtClean="0">
                <a:solidFill>
                  <a:srgbClr val="4F81BD"/>
                </a:solidFill>
                <a:latin typeface="Consolas" pitchFamily="49" charset="0"/>
                <a:ea typeface="Calibri"/>
                <a:cs typeface="Consolas" pitchFamily="49" charset="0"/>
              </a:rPr>
              <a:t>17.6.6.6 http-</a:t>
            </a:r>
            <a:r>
              <a:rPr lang="fr-FR" dirty="0" err="1" smtClean="0">
                <a:solidFill>
                  <a:srgbClr val="4F81BD"/>
                </a:solidFill>
                <a:latin typeface="Consolas" pitchFamily="49" charset="0"/>
                <a:ea typeface="Calibri"/>
                <a:cs typeface="Consolas" pitchFamily="49" charset="0"/>
              </a:rPr>
              <a:t>form</a:t>
            </a:r>
            <a:r>
              <a:rPr lang="fr-FR" dirty="0" smtClean="0">
                <a:solidFill>
                  <a:srgbClr val="4F81BD"/>
                </a:solidFill>
                <a:latin typeface="Consolas" pitchFamily="49" charset="0"/>
                <a:ea typeface="Calibri"/>
                <a:cs typeface="Consolas" pitchFamily="49" charset="0"/>
              </a:rPr>
              <a:t>-post</a:t>
            </a:r>
            <a:r>
              <a:rPr lang="fr-FR" dirty="0" smtClean="0"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"</a:t>
            </a:r>
            <a:r>
              <a:rPr lang="fr-FR" dirty="0" smtClean="0">
                <a:solidFill>
                  <a:srgbClr val="00B050"/>
                </a:solidFill>
                <a:latin typeface="Consolas" pitchFamily="49" charset="0"/>
                <a:ea typeface="Calibri"/>
                <a:cs typeface="Consolas" pitchFamily="49" charset="0"/>
              </a:rPr>
              <a:t>/bin/</a:t>
            </a:r>
            <a:r>
              <a:rPr lang="fr-FR" dirty="0" err="1" smtClean="0">
                <a:solidFill>
                  <a:srgbClr val="00B050"/>
                </a:solidFill>
                <a:latin typeface="Consolas" pitchFamily="49" charset="0"/>
                <a:ea typeface="Calibri"/>
                <a:cs typeface="Consolas" pitchFamily="49" charset="0"/>
              </a:rPr>
              <a:t>login.asp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:</a:t>
            </a:r>
            <a:r>
              <a:rPr lang="fr-FR" dirty="0" err="1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Id</a:t>
            </a:r>
            <a:r>
              <a:rPr lang="fr-FR" dirty="0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=</a:t>
            </a:r>
            <a:r>
              <a:rPr lang="fr-FR" dirty="0" err="1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Login&amp;Syskey</a:t>
            </a:r>
            <a:r>
              <a:rPr lang="fr-FR" dirty="0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={4E849CE458EB959AE574}&amp;</a:t>
            </a:r>
            <a:r>
              <a:rPr lang="fr-FR" dirty="0" err="1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UserName</a:t>
            </a:r>
            <a:r>
              <a:rPr lang="fr-FR" dirty="0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=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^USER^</a:t>
            </a:r>
            <a:r>
              <a:rPr lang="fr-FR" dirty="0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&amp;</a:t>
            </a:r>
            <a:r>
              <a:rPr lang="fr-FR" dirty="0" err="1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Password</a:t>
            </a:r>
            <a:r>
              <a:rPr lang="fr-FR" dirty="0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=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^PASS^</a:t>
            </a:r>
            <a:r>
              <a:rPr lang="fr-FR" dirty="0" smtClean="0">
                <a:solidFill>
                  <a:srgbClr val="F79646"/>
                </a:solidFill>
                <a:latin typeface="Consolas" pitchFamily="49" charset="0"/>
                <a:ea typeface="Calibri"/>
                <a:cs typeface="Consolas" pitchFamily="49" charset="0"/>
              </a:rPr>
              <a:t>&amp;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:</a:t>
            </a:r>
            <a:r>
              <a:rPr lang="fr-FR" dirty="0" err="1" smtClean="0">
                <a:solidFill>
                  <a:srgbClr val="FF0000"/>
                </a:solidFill>
                <a:latin typeface="Consolas" pitchFamily="49" charset="0"/>
                <a:ea typeface="Calibri"/>
                <a:cs typeface="Consolas" pitchFamily="49" charset="0"/>
              </a:rPr>
              <a:t>Invalid</a:t>
            </a:r>
            <a:r>
              <a:rPr lang="fr-FR" dirty="0" smtClean="0">
                <a:solidFill>
                  <a:srgbClr val="FF0000"/>
                </a:solidFill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nsolas" pitchFamily="49" charset="0"/>
                <a:ea typeface="Calibri"/>
                <a:cs typeface="Consolas" pitchFamily="49" charset="0"/>
              </a:rPr>
              <a:t>Password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" -l </a:t>
            </a:r>
            <a:r>
              <a:rPr lang="fr-FR" dirty="0" err="1" smtClean="0">
                <a:solidFill>
                  <a:srgbClr val="4F81BD"/>
                </a:solidFill>
                <a:latin typeface="Consolas" pitchFamily="49" charset="0"/>
                <a:ea typeface="Calibri"/>
                <a:cs typeface="Consolas" pitchFamily="49" charset="0"/>
              </a:rPr>
              <a:t>bigbrother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 -P </a:t>
            </a:r>
            <a:r>
              <a:rPr lang="fr-FR" dirty="0" smtClean="0">
                <a:solidFill>
                  <a:srgbClr val="4F81BD"/>
                </a:solidFill>
                <a:latin typeface="Consolas" pitchFamily="49" charset="0"/>
                <a:ea typeface="Calibri"/>
                <a:cs typeface="Consolas" pitchFamily="49" charset="0"/>
              </a:rPr>
              <a:t>password.txt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-t </a:t>
            </a:r>
            <a:r>
              <a:rPr lang="fr-FR" dirty="0" smtClean="0">
                <a:solidFill>
                  <a:srgbClr val="4F81BD"/>
                </a:solidFill>
                <a:latin typeface="Consolas" pitchFamily="49" charset="0"/>
                <a:ea typeface="Calibri"/>
                <a:cs typeface="Consolas" pitchFamily="49" charset="0"/>
              </a:rPr>
              <a:t>10</a:t>
            </a:r>
            <a:r>
              <a:rPr lang="fr-FR" dirty="0" smtClean="0"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-w</a:t>
            </a:r>
            <a:r>
              <a:rPr lang="fr-FR" dirty="0" smtClean="0">
                <a:latin typeface="Consolas" pitchFamily="49" charset="0"/>
                <a:ea typeface="Calibri"/>
                <a:cs typeface="Consolas" pitchFamily="49" charset="0"/>
              </a:rPr>
              <a:t> </a:t>
            </a:r>
            <a:r>
              <a:rPr lang="fr-FR" dirty="0" smtClean="0">
                <a:solidFill>
                  <a:srgbClr val="4F81BD"/>
                </a:solidFill>
                <a:latin typeface="Consolas" pitchFamily="49" charset="0"/>
                <a:ea typeface="Calibri"/>
                <a:cs typeface="Consolas" pitchFamily="49" charset="0"/>
              </a:rPr>
              <a:t>30</a:t>
            </a:r>
            <a:endParaRPr lang="fr-F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12824" y="458112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3472E-18 C 0.03021 0.00671 0.09167 -0.00185 0.09167 -0.00185 C 0.11042 -0.0081 0.13056 -0.0088 0.15 -0.01111 C 0.1566 -0.01412 0.1625 -0.01528 0.16945 -0.01667 C 0.17847 -0.02477 0.19097 -0.0213 0.19861 -0.03148 " pathEditMode="relative" ptsTypes="ffff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61 -0.03148 C 0.20695 -0.02986 0.21267 -0.02616 0.22014 -0.02245 C 0.23299 -0.0162 0.2474 -0.01389 0.26076 -0.01181 C 0.27066 -0.00718 0.28021 -0.00602 0.29045 -0.00463 C 0.30469 -0.0007 0.31372 0.00139 0.32969 0.00278 C 0.33872 0.00555 0.34757 0.01204 0.35677 0.01342 C 0.36267 0.01435 0.3684 0.01458 0.37431 0.01528 C 0.3816 0.01875 0.3882 0.02245 0.39583 0.02245 " pathEditMode="relative" ptsTypes="fffffff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4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/>
      <p:bldP spid="22" grpId="0"/>
      <p:bldP spid="24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inson.LASCOM\Desktop\top_ba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3"/>
            <a:ext cx="9144000" cy="214312"/>
          </a:xfrm>
          <a:prstGeom prst="rect">
            <a:avLst/>
          </a:prstGeom>
          <a:noFill/>
        </p:spPr>
      </p:pic>
      <p:pic>
        <p:nvPicPr>
          <p:cNvPr id="1027" name="Picture 3" descr="C:\Users\vinson.LASCOM\Desktop\bottom_ba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69360"/>
            <a:ext cx="9144000" cy="214312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380312" y="0"/>
            <a:ext cx="1368152" cy="188640"/>
          </a:xfrm>
        </p:spPr>
        <p:txBody>
          <a:bodyPr/>
          <a:lstStyle/>
          <a:p>
            <a:fld id="{0CB6EC57-05CD-45C8-9AA2-D8E3721F4C84}" type="datetime8">
              <a:rPr lang="fr-FR" smtClean="0"/>
              <a:pPr/>
              <a:t>24/04/2013 23:46</a:t>
            </a:fld>
            <a:endParaRPr lang="fr-FR" dirty="0"/>
          </a:p>
        </p:txBody>
      </p:sp>
      <p:pic>
        <p:nvPicPr>
          <p:cNvPr id="17" name="Picture 8" descr="C:\Users\vinson.LASCOM\Desktop\pointeu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2656"/>
            <a:ext cx="278978" cy="290137"/>
          </a:xfrm>
          <a:prstGeom prst="rect">
            <a:avLst/>
          </a:prstGeom>
          <a:noFill/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35496" y="3573016"/>
            <a:ext cx="1872208" cy="38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1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1763688" y="3573016"/>
            <a:ext cx="1080120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echo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"</a:t>
            </a:r>
            <a:endParaRPr lang="fr-F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688" y="357301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07504" y="692696"/>
            <a:ext cx="8784976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Hydra v6.5 (c) 2011 by van Hauser / THC and David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Maciejak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- use allowed only for legal purposes.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Hydra (http://www.thc.org/thc-hydra) starting at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[DATA] 10 tasks, 1 servers, 23 login tries (l:1/p:23), ~2 tries per task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[DATA] attacking service http-post-form on port 80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[STATUS] attack finished for 17.6.6.6 (waiting for children to finish)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[80][www-form] host: 17.6.6.6 login: </a:t>
            </a:r>
            <a:r>
              <a:rPr lang="en-US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bigbrother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password: </a:t>
            </a:r>
            <a:r>
              <a:rPr lang="fr-FR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lovebieber</a:t>
            </a:r>
            <a:endParaRPr lang="fr-FR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Hydra (http://www.thc.org/thc-hydra) finished at </a:t>
            </a:r>
          </a:p>
        </p:txBody>
      </p:sp>
      <p:sp>
        <p:nvSpPr>
          <p:cNvPr id="11" name="Espace réservé de la date 7"/>
          <p:cNvSpPr txBox="1">
            <a:spLocks/>
          </p:cNvSpPr>
          <p:nvPr/>
        </p:nvSpPr>
        <p:spPr>
          <a:xfrm>
            <a:off x="6228184" y="1268760"/>
            <a:ext cx="230425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6EC57-05CD-45C8-9AA2-D8E3721F4C84}" type="datetime8">
              <a:rPr kumimoji="0" lang="fr-FR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24/04/2013 23:46</a:t>
            </a:fld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Espace réservé de la date 7"/>
          <p:cNvSpPr txBox="1">
            <a:spLocks/>
          </p:cNvSpPr>
          <p:nvPr/>
        </p:nvSpPr>
        <p:spPr>
          <a:xfrm>
            <a:off x="6228184" y="3140968"/>
            <a:ext cx="2304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6EC57-05CD-45C8-9AA2-D8E3721F4C84}" type="datetime8">
              <a:rPr kumimoji="0" lang="fr-FR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24/04/2013 23:46</a:t>
            </a:fld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39237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5496" y="5272609"/>
            <a:ext cx="1872208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~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3688" y="527260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16480" y="527260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95536" y="3904457"/>
            <a:ext cx="4536504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#1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opacification of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error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messages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390445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763688" y="5272609"/>
            <a:ext cx="1080120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halt</a:t>
            </a:r>
            <a:endParaRPr lang="fr-F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92744" y="39237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536" y="424039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395536" y="4221088"/>
            <a:ext cx="4392488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#2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security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awareness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among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users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496" y="42210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42210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536" y="457183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395536" y="4552529"/>
            <a:ext cx="5976664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#3 </a:t>
            </a:r>
            <a:r>
              <a:rPr lang="fr-FR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implementation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of anti-brute-force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security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496" y="455252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28184" y="457183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5536" y="493187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>
          <a:xfrm>
            <a:off x="395536" y="4912569"/>
            <a:ext cx="7344816" cy="38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ea typeface="Calibri"/>
                <a:cs typeface="Consolas" pitchFamily="49" charset="0"/>
              </a:rPr>
              <a:t>"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| mail -s "Data-base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security</a:t>
            </a:r>
            <a:r>
              <a:rPr lang="fr-FR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" someone@hacktivist.org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 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496" y="491256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7040" y="493187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4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2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2" grpId="0"/>
      <p:bldP spid="24" grpId="0"/>
      <p:bldP spid="21" grpId="0"/>
      <p:bldP spid="11" grpId="0"/>
      <p:bldP spid="12" grpId="0"/>
      <p:bldP spid="13" grpId="0"/>
      <p:bldP spid="13" grpId="1"/>
      <p:bldP spid="14" grpId="0" build="p"/>
      <p:bldP spid="15" grpId="0"/>
      <p:bldP spid="16" grpId="0"/>
      <p:bldP spid="18" grpId="0"/>
      <p:bldP spid="23" grpId="0"/>
      <p:bldP spid="25" grpId="0"/>
      <p:bldP spid="27" grpId="0"/>
      <p:bldP spid="27" grpId="1"/>
      <p:bldP spid="28" grpId="0"/>
      <p:bldP spid="28" grpId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4" grpId="0"/>
      <p:bldP spid="35" grpId="0"/>
      <p:bldP spid="35" grpId="1"/>
      <p:bldP spid="39" grpId="0"/>
      <p:bldP spid="39" grpId="1"/>
      <p:bldP spid="40" grpId="0"/>
      <p:bldP spid="41" grpId="0"/>
      <p:bldP spid="42" grpId="0"/>
      <p:bldP spid="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nson.LASCOM\Desktop\top_ba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3"/>
            <a:ext cx="9144000" cy="214312"/>
          </a:xfrm>
          <a:prstGeom prst="rect">
            <a:avLst/>
          </a:prstGeom>
          <a:noFill/>
        </p:spPr>
      </p:pic>
      <p:pic>
        <p:nvPicPr>
          <p:cNvPr id="1027" name="Picture 3" descr="C:\Users\vinson.LASCOM\Desktop\bottom_ba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69360"/>
            <a:ext cx="9144000" cy="214312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380312" y="0"/>
            <a:ext cx="1368152" cy="188640"/>
          </a:xfrm>
        </p:spPr>
        <p:txBody>
          <a:bodyPr/>
          <a:lstStyle/>
          <a:p>
            <a:fld id="{0CB6EC57-05CD-45C8-9AA2-D8E3721F4C84}" type="datetime8">
              <a:rPr lang="fr-FR" smtClean="0"/>
              <a:pPr/>
              <a:t>24/04/2013 23:46</a:t>
            </a:fld>
            <a:endParaRPr lang="fr-FR" dirty="0"/>
          </a:p>
        </p:txBody>
      </p:sp>
      <p:pic>
        <p:nvPicPr>
          <p:cNvPr id="17" name="Picture 8" descr="C:\Users\vinson.LASCOM\Desktop\pointeu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2656"/>
            <a:ext cx="278978" cy="29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C 0.00174 0.01875 0.0033 0.03194 0.00955 0.04884 C 0.01632 0.06713 0.01754 0.09004 0.02431 0.10833 C 0.02639 0.11412 0.02986 0.11898 0.03247 0.12453 C 0.04358 0.14907 0.05295 0.17268 0.06493 0.19652 C 0.07083 0.20833 0.07292 0.225 0.07708 0.23796 C 0.07882 0.25393 0.07917 0.25856 0.08646 0.27222 C 0.09011 0.28657 0.09236 0.29398 0.09861 0.30648 C 0.10191 0.32106 0.10538 0.33148 0.11354 0.34236 C 0.14149 0.31458 0.14045 0.28611 0.15538 0.25046 C 0.15764 0.22662 0.15903 0.18217 0.17309 0.16412 C 0.17483 0.15694 0.17552 0.14884 0.17847 0.14236 C 0.17986 0.13935 0.18142 0.13657 0.18247 0.13333 C 0.19011 0.11157 0.18403 0.1206 0.19063 0.1118 " pathEditMode="relative" ptsTypes="fffffffffffff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7544" y="404664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569768" y="404664"/>
            <a:ext cx="109046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startx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67544" y="692696"/>
            <a:ext cx="8424936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X.Org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X Server 1.7.6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Release Date: 2010-03-17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X Protocol Version 11, Revision 0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Build Operating System: Linux 2.6.24-27-server i686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Ubuntu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Current Operating System: Linux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bt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2.6.39.4 #1 SMP Thu Aug 18 13:38:02 NZST 2011 i686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Kernel command line: BOOT_IMAGE=/boot/vmlinuz-2.6.39.4 root=UUID=2826c85f-71b7-4b99-a454-129655662555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ro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text splash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vga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=791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4365105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Broadcast message from root </a:t>
            </a: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The system is going down for system halt NOW!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2554" y="4365104"/>
            <a:ext cx="2441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B6EC57-05CD-45C8-9AA2-D8E3721F4C84}" type="datetime8">
              <a:rPr lang="fr-FR" sz="200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pPr/>
              <a:t>24/04/2013 23:47</a:t>
            </a:fld>
            <a:endParaRPr lang="fr-FR" sz="2000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688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www.0x0ff.info – Code Name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Secur-IT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32 bit tty1</a:t>
            </a:r>
          </a:p>
          <a:p>
            <a:pPr marL="0" indent="0" algn="just">
              <a:buNone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ppt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login:</a:t>
            </a:r>
          </a:p>
          <a:p>
            <a:pPr algn="just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19795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420888"/>
            <a:ext cx="8229600" cy="43204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Password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24208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197954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oxoff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7544" y="3256384"/>
            <a:ext cx="8229600" cy="46064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pp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 login: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8048" y="32849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77888" y="3717032"/>
            <a:ext cx="8229600" cy="43204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Password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4032" y="371703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8048" y="3284984"/>
            <a:ext cx="12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0x0ff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285293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6" grpId="2"/>
      <p:bldP spid="7" grpId="0"/>
      <p:bldP spid="8" grpId="0"/>
      <p:bldP spid="9" grpId="0"/>
      <p:bldP spid="9" grpId="1"/>
      <p:bldP spid="9" grpId="2"/>
      <p:bldP spid="10" grpId="0"/>
      <p:bldP spid="11" grpId="0"/>
      <p:bldP spid="11" grpId="1"/>
      <p:bldP spid="12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2026568" cy="388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411760" y="1700808"/>
            <a:ext cx="62646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cat 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etc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presentation.conf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332656"/>
            <a:ext cx="81472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#########################################################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[*] Official PPT – Design by 0x0ff</a:t>
            </a:r>
          </a:p>
          <a:p>
            <a:pPr>
              <a:spcBef>
                <a:spcPct val="20000"/>
              </a:spcBef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#########################################################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2060848"/>
            <a:ext cx="792088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noProof="0" dirty="0" err="1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chap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2000" noProof="0" dirty="0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subject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G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ettingStarted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anguage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EN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-us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ct val="20000"/>
              </a:spcBef>
            </a:pPr>
            <a:endParaRPr lang="fr-FR" sz="2000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fr-FR" sz="2000" dirty="0" err="1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fr-FR" sz="2000" noProof="0" dirty="0" err="1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hap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2000" noProof="0" dirty="0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subject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Security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anguage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EN-us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ct val="20000"/>
              </a:spcBef>
            </a:pPr>
            <a:endParaRPr lang="fr-FR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fr-FR" sz="2000" noProof="0" dirty="0" err="1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chap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2000" noProof="0" dirty="0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subject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POC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anguage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EN-us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ct val="20000"/>
              </a:spcBef>
            </a:pPr>
            <a:endParaRPr lang="fr-FR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fr-FR" sz="2000" noProof="0" dirty="0" err="1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chap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2000" noProof="0" dirty="0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subject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Demo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anguage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EN-us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20000"/>
              </a:spcBef>
            </a:pPr>
            <a:endParaRPr lang="fr-FR" sz="2000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fr-FR" sz="2000" noProof="0" dirty="0" err="1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chap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2000" noProof="0" dirty="0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subject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Questions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fr-FR" sz="2000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anguage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EN-us </a:t>
            </a:r>
            <a:r>
              <a:rPr lang="fr-FR" sz="2000" noProof="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2000" dirty="0" smtClean="0">
                <a:solidFill>
                  <a:srgbClr val="E3ED5F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ct val="20000"/>
              </a:spcBef>
            </a:pPr>
            <a:endParaRPr lang="fr-FR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170080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5560641"/>
            <a:ext cx="202656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@info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~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2104" y="556064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411760" y="5560641"/>
            <a:ext cx="62646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clear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55799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4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2026568" cy="388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411760" y="404664"/>
            <a:ext cx="62646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sbin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attacks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-–arg1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76470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DDOS		: </a:t>
            </a:r>
            <a:r>
              <a:rPr lang="en-US" sz="20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5</a:t>
            </a:r>
            <a:endParaRPr lang="en-US" sz="2000" dirty="0" smtClean="0">
              <a:solidFill>
                <a:srgbClr val="FFC000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LFI/RFI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3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SQL-Inject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7</a:t>
            </a: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isclosure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5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traversal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3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overflow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2</a:t>
            </a: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thers	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6</a:t>
            </a:r>
          </a:p>
          <a:p>
            <a:pPr lvl="0">
              <a:spcBef>
                <a:spcPct val="20000"/>
              </a:spcBef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Total 	31</a:t>
            </a:r>
          </a:p>
          <a:p>
            <a:pPr lvl="0">
              <a:spcBef>
                <a:spcPct val="20000"/>
              </a:spcBef>
            </a:pPr>
            <a:endParaRPr lang="fr-FR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4046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7544" y="5704657"/>
            <a:ext cx="202656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@info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~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2104" y="570465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411760" y="5704657"/>
            <a:ext cx="62646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clear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840" y="57239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67544" y="4077072"/>
            <a:ext cx="202656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@info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~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422104" y="4077072"/>
            <a:ext cx="62646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sbin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cost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--total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49896" y="443711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Total cost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6 301 215 €</a:t>
            </a:r>
          </a:p>
          <a:p>
            <a:pPr lvl="0">
              <a:spcBef>
                <a:spcPct val="20000"/>
              </a:spcBef>
            </a:pPr>
            <a:endParaRPr lang="fr-FR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2104" y="407707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67544" y="4797152"/>
            <a:ext cx="202656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@info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~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49896" y="515719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OS		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RHEL5</a:t>
            </a:r>
          </a:p>
          <a:p>
            <a:pPr lvl="0">
              <a:spcBef>
                <a:spcPct val="20000"/>
              </a:spcBef>
            </a:pPr>
            <a:endParaRPr lang="fr-FR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2104" y="479715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411760" y="4797152"/>
            <a:ext cx="62646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sbin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/system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--OS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2026568" cy="388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0" y="404664"/>
            <a:ext cx="626469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cd /var/www/html/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Mywebsite</a:t>
            </a:r>
            <a:endParaRPr lang="fr-FR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1052736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ABC	DEF	GHI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4046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1412776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ywebsite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141277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508104" y="1412776"/>
            <a:ext cx="201622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at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*/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readme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7544" y="736105"/>
            <a:ext cx="5196212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ywebsite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508104" y="736105"/>
            <a:ext cx="73042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8104" y="73610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67544" y="6064697"/>
            <a:ext cx="511256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mywebsite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18448" y="606469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508104" y="6064697"/>
            <a:ext cx="1008112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fr-FR" sz="2000" noProof="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lear</a:t>
            </a:r>
            <a:endParaRPr lang="fr-FR" sz="2000" noProof="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8184" y="608400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67544" y="1700808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ABC (Absolute Bash Command)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nc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gcc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curl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DEF (Define External flood),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SYN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HTTP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ICMP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GHI (Good Hacking Instruction)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wargames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labs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CEH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404664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mywebsite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4046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508104" y="404664"/>
            <a:ext cx="288032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ABC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/abc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--info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67544" y="3789040"/>
            <a:ext cx="511256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mywebsite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18448" y="378904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508104" y="3789040"/>
            <a:ext cx="151216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an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osvdb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2984" y="380834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67544" y="692696"/>
            <a:ext cx="79208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Absolute Bash Command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Info 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Read </a:t>
            </a:r>
            <a:r>
              <a:rPr lang="en-US" sz="20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he Fucking </a:t>
            </a:r>
            <a:r>
              <a:rPr lang="en-US" sz="20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anual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67544" y="1484784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mywebsite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8104" y="148478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5508104" y="1484784"/>
            <a:ext cx="288032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def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--info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467544" y="1772816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Define External flood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Info 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Your own scripts for the best </a:t>
            </a:r>
          </a:p>
          <a:p>
            <a:pPr lvl="0" algn="ctr">
              <a:spcBef>
                <a:spcPct val="20000"/>
              </a:spcBef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67544" y="2564904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mywebsite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08104" y="256490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5508104" y="2564904"/>
            <a:ext cx="288032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noProof="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GHI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ghi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--info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467544" y="2852936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Good Hacking Instruction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*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Info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Technic and Ethic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2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/>
          <p:cNvSpPr txBox="1">
            <a:spLocks/>
          </p:cNvSpPr>
          <p:nvPr/>
        </p:nvSpPr>
        <p:spPr>
          <a:xfrm>
            <a:off x="323528" y="188640"/>
            <a:ext cx="8496944" cy="648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osvdb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(1)			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osvdb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		    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osvdb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(1)</a:t>
            </a:r>
          </a:p>
          <a:p>
            <a:pPr lvl="0">
              <a:spcBef>
                <a:spcPct val="20000"/>
              </a:spcBef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NAME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www.osvdb.org – Open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Source Vulnerability Database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SYNOPSIS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OSVDB is a vulnerability database :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	[ -</a:t>
            </a:r>
            <a:r>
              <a:rPr lang="en-US" sz="20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ID ]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	[ -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date ]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	[ -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vendor ]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SUMMARY</a:t>
            </a:r>
          </a:p>
          <a:p>
            <a:pPr lvl="2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&lt;&lt; What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is the purpose of OSVDB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? &gt;&gt;</a:t>
            </a:r>
          </a:p>
          <a:p>
            <a:pPr lvl="2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The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concept of the OSVDB was introduced as a method of implementation for an unbiased, vendor neutral vulnerability database for utilization by individuals involved in the information security community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SEE ALSO</a:t>
            </a:r>
          </a:p>
          <a:p>
            <a:pPr>
              <a:spcBef>
                <a:spcPct val="20000"/>
              </a:spcBef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CVE,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bugtrack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, exploit-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db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5122912" cy="388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/var/www/html/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mywebsite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36096" y="404664"/>
            <a:ext cx="2304256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cd /home/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ZombIT</a:t>
            </a:r>
            <a:endParaRPr lang="fr-FR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1052736"/>
            <a:ext cx="79208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Commercial		DAF			</a:t>
            </a:r>
            <a:r>
              <a:rPr lang="fr-FR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Development</a:t>
            </a:r>
            <a:endParaRPr lang="fr-FR" sz="20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IT			Marketing		Services</a:t>
            </a:r>
          </a:p>
          <a:p>
            <a:pPr lvl="0">
              <a:spcBef>
                <a:spcPct val="20000"/>
              </a:spcBef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Edgar_Wright</a:t>
            </a:r>
            <a:endParaRPr lang="fr-FR" sz="2000" b="1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4046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7544" y="736105"/>
            <a:ext cx="360040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/home/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913584" y="736105"/>
            <a:ext cx="73042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3584" y="73610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67544" y="5373216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112" y="537321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580112" y="5373216"/>
            <a:ext cx="259228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nano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Security.def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5112" y="5392523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467544" y="2204864"/>
            <a:ext cx="360040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>
          <a:xfrm>
            <a:off x="3923928" y="2204864"/>
            <a:ext cx="216024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cd IT</a:t>
            </a:r>
            <a:endParaRPr lang="fr-FR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549896" y="2852936"/>
            <a:ext cx="79208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Backup			Exploitation		Helpdesk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Monitoring		Security		</a:t>
            </a:r>
            <a:r>
              <a:rPr lang="en-US" sz="20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Tech_Watch</a:t>
            </a:r>
            <a:endParaRPr lang="en-US" sz="20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Upgrade		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N.Frost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S.Pegg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</a:t>
            </a:r>
            <a:endParaRPr lang="fr-FR" sz="20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23928" y="22048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477888" y="2536305"/>
            <a:ext cx="402210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4355976" y="2536305"/>
            <a:ext cx="73042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55976" y="253630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67544" y="4005064"/>
            <a:ext cx="396044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#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283968" y="4005064"/>
            <a:ext cx="2160240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cd Security</a:t>
            </a:r>
            <a:endParaRPr lang="fr-FR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3968" y="400506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539552" y="4653136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Demonstration		POC			Tools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Security.def</a:t>
            </a:r>
            <a:endParaRPr lang="fr-FR" sz="2000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67544" y="4336505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home/</a:t>
            </a:r>
            <a:r>
              <a:rPr lang="fr-FR" sz="20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5580112" y="4307906"/>
            <a:ext cx="73042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80112" y="430790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2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4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6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6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8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7" grpId="0"/>
      <p:bldP spid="18" grpId="0"/>
      <p:bldP spid="19" grpId="0"/>
      <p:bldP spid="2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404664"/>
            <a:ext cx="828092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endParaRPr lang="en-US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 information security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enable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authenticity 	 ;		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enable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confidentiality ;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enable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disponibility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	 ;	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enable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integrity	 ;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enable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responsibility	 ;	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disable</a:t>
            </a:r>
            <a:r>
              <a:rPr lang="en-US" dirty="0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repudiation	 ;</a:t>
            </a:r>
          </a:p>
          <a:p>
            <a:pPr>
              <a:spcBef>
                <a:spcPct val="20000"/>
              </a:spcBef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 steps of security</a:t>
            </a:r>
          </a:p>
          <a:p>
            <a:pPr>
              <a:spcBef>
                <a:spcPct val="20000"/>
              </a:spcBef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load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("</a:t>
            </a:r>
            <a:r>
              <a:rPr lang="fr-FR" dirty="0" err="1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Risk_Analysis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");</a:t>
            </a:r>
          </a:p>
          <a:p>
            <a:pPr>
              <a:spcBef>
                <a:spcPct val="20000"/>
              </a:spcBef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load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("</a:t>
            </a:r>
            <a:r>
              <a:rPr lang="fr-FR" dirty="0" err="1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Penetration_Testing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");</a:t>
            </a:r>
          </a:p>
          <a:p>
            <a:pPr>
              <a:spcBef>
                <a:spcPct val="20000"/>
              </a:spcBef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load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("</a:t>
            </a:r>
            <a:r>
              <a:rPr lang="fr-FR" dirty="0" err="1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Vulnerability_Correction</a:t>
            </a:r>
            <a:r>
              <a:rPr lang="fr-FR" dirty="0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");</a:t>
            </a:r>
          </a:p>
          <a:p>
            <a:pPr>
              <a:spcBef>
                <a:spcPct val="20000"/>
              </a:spcBef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load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("</a:t>
            </a:r>
            <a:r>
              <a:rPr lang="fr-FR" dirty="0" err="1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Security_Policy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");</a:t>
            </a:r>
          </a:p>
          <a:p>
            <a:pPr>
              <a:spcBef>
                <a:spcPct val="20000"/>
              </a:spcBef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load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("</a:t>
            </a:r>
            <a:r>
              <a:rPr lang="fr-FR" dirty="0" err="1" smtClean="0">
                <a:solidFill>
                  <a:srgbClr val="ED1FE3"/>
                </a:solidFill>
                <a:latin typeface="Consolas" pitchFamily="49" charset="0"/>
                <a:cs typeface="Consolas" pitchFamily="49" charset="0"/>
              </a:rPr>
              <a:t>Security_Enforcement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"); 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ct val="20000"/>
              </a:spcBef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201544"/>
            <a:ext cx="9144000" cy="656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^G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Get Help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WriteOut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Read File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Prev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Page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^K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Cut Test  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Cur Pos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^X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Exit    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^J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Justify 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^W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Where Is 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^V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Next Page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^U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UnCut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Text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^T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 To Spell</a:t>
            </a:r>
          </a:p>
          <a:p>
            <a:pPr lvl="0">
              <a:spcBef>
                <a:spcPct val="20000"/>
              </a:spcBef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GNU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nano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2.2.2		File: Security.def		Modified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275856" y="5661248"/>
            <a:ext cx="2520280" cy="3600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noProof="0" dirty="0" smtClean="0">
                <a:latin typeface="Consolas" pitchFamily="49" charset="0"/>
                <a:cs typeface="Consolas" pitchFamily="49" charset="0"/>
              </a:rPr>
              <a:t>[   Read 15 </a:t>
            </a:r>
            <a:r>
              <a:rPr lang="fr-FR" sz="1600" noProof="0" dirty="0" err="1" smtClean="0">
                <a:latin typeface="Consolas" pitchFamily="49" charset="0"/>
                <a:cs typeface="Consolas" pitchFamily="49" charset="0"/>
              </a:rPr>
              <a:t>lines</a:t>
            </a:r>
            <a:r>
              <a:rPr lang="fr-FR" sz="1600" noProof="0" dirty="0" smtClean="0">
                <a:latin typeface="Consolas" pitchFamily="49" charset="0"/>
                <a:cs typeface="Consolas" pitchFamily="49" charset="0"/>
              </a:rPr>
              <a:t>   ]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7544" y="6280721"/>
            <a:ext cx="525658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0x0ff@info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/home/</a:t>
            </a:r>
            <a:r>
              <a:rPr lang="fr-FR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ZombIT</a:t>
            </a:r>
            <a:r>
              <a:rPr lang="fr-F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/IT/Security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endParaRPr lang="fr-F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0456" y="628072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580112" y="6280721"/>
            <a:ext cx="936104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clear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6920" y="628072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75541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4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4068</TotalTime>
  <Words>1367</Words>
  <Application>Microsoft Office PowerPoint</Application>
  <PresentationFormat>On-screen Show (4:3)</PresentationFormat>
  <Paragraphs>349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Lascom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Thibault VINSON</dc:creator>
  <cp:lastModifiedBy>Pattounette</cp:lastModifiedBy>
  <cp:revision>279</cp:revision>
  <dcterms:created xsi:type="dcterms:W3CDTF">2012-07-16T14:18:24Z</dcterms:created>
  <dcterms:modified xsi:type="dcterms:W3CDTF">2013-04-24T21:47:43Z</dcterms:modified>
</cp:coreProperties>
</file>